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5" r:id="rId2"/>
    <p:sldId id="306" r:id="rId3"/>
    <p:sldId id="301" r:id="rId4"/>
    <p:sldId id="290" r:id="rId5"/>
    <p:sldId id="289" r:id="rId6"/>
    <p:sldId id="276" r:id="rId7"/>
    <p:sldId id="282" r:id="rId8"/>
    <p:sldId id="310" r:id="rId9"/>
    <p:sldId id="285" r:id="rId10"/>
    <p:sldId id="286" r:id="rId11"/>
    <p:sldId id="287" r:id="rId12"/>
    <p:sldId id="311" r:id="rId13"/>
    <p:sldId id="304" r:id="rId14"/>
    <p:sldId id="309" r:id="rId15"/>
    <p:sldId id="303" r:id="rId16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2A6"/>
    <a:srgbClr val="008A00"/>
    <a:srgbClr val="009900"/>
    <a:srgbClr val="006699"/>
    <a:srgbClr val="F9BF8B"/>
    <a:srgbClr val="F1434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212E4-DF3F-43D2-B237-BCF3A4FDA1AD}" type="doc">
      <dgm:prSet loTypeId="urn:microsoft.com/office/officeart/2005/8/layout/chevron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316883F0-E598-4072-BBE8-B910C25F108A}">
      <dgm:prSet phldrT="[Текст]" phldr="1"/>
      <dgm:spPr/>
      <dgm:t>
        <a:bodyPr/>
        <a:lstStyle/>
        <a:p>
          <a:endParaRPr lang="ru-RU" dirty="0"/>
        </a:p>
      </dgm:t>
    </dgm:pt>
    <dgm:pt modelId="{156B81C4-5B8C-4592-8F21-74D6DCC5076D}" type="parTrans" cxnId="{CFC26CE7-2990-4F5D-AB13-A998C85C4E65}">
      <dgm:prSet/>
      <dgm:spPr/>
      <dgm:t>
        <a:bodyPr/>
        <a:lstStyle/>
        <a:p>
          <a:endParaRPr lang="ru-RU"/>
        </a:p>
      </dgm:t>
    </dgm:pt>
    <dgm:pt modelId="{8A2D77A5-1A44-4726-87EF-FBD8D222E6B9}" type="sibTrans" cxnId="{CFC26CE7-2990-4F5D-AB13-A998C85C4E65}">
      <dgm:prSet/>
      <dgm:spPr/>
      <dgm:t>
        <a:bodyPr/>
        <a:lstStyle/>
        <a:p>
          <a:endParaRPr lang="ru-RU"/>
        </a:p>
      </dgm:t>
    </dgm:pt>
    <dgm:pt modelId="{73741076-9975-45C0-8983-7D288BAD6A0E}">
      <dgm:prSet phldrT="[Текст]"/>
      <dgm:spPr/>
      <dgm:t>
        <a:bodyPr/>
        <a:lstStyle/>
        <a:p>
          <a:r>
            <a:rPr lang="ru-RU" dirty="0" smtClean="0"/>
            <a:t>Осуществляют мобилизацию свободных денежных средств предприятий, организаций, населения и превращение их в капитал</a:t>
          </a:r>
          <a:endParaRPr lang="ru-RU" dirty="0"/>
        </a:p>
      </dgm:t>
    </dgm:pt>
    <dgm:pt modelId="{B1EF6C06-812A-45F3-A731-39C34384C8FC}" type="parTrans" cxnId="{B5881870-3E50-4E4D-8EBA-257E8FA2AA7E}">
      <dgm:prSet/>
      <dgm:spPr/>
      <dgm:t>
        <a:bodyPr/>
        <a:lstStyle/>
        <a:p>
          <a:endParaRPr lang="ru-RU"/>
        </a:p>
      </dgm:t>
    </dgm:pt>
    <dgm:pt modelId="{425C2738-486A-4A6D-8534-F39227896655}" type="sibTrans" cxnId="{B5881870-3E50-4E4D-8EBA-257E8FA2AA7E}">
      <dgm:prSet/>
      <dgm:spPr/>
      <dgm:t>
        <a:bodyPr/>
        <a:lstStyle/>
        <a:p>
          <a:endParaRPr lang="ru-RU"/>
        </a:p>
      </dgm:t>
    </dgm:pt>
    <dgm:pt modelId="{2557BB81-6BE6-4B2B-948F-65BA8A88694F}">
      <dgm:prSet phldrT="[Текст]" phldr="1"/>
      <dgm:spPr/>
      <dgm:t>
        <a:bodyPr/>
        <a:lstStyle/>
        <a:p>
          <a:endParaRPr lang="ru-RU" dirty="0"/>
        </a:p>
      </dgm:t>
    </dgm:pt>
    <dgm:pt modelId="{60F87E77-047E-4423-B1A4-2BAF0BB12761}" type="parTrans" cxnId="{BD2B1298-5A5E-44C6-8A8A-ADA1F54CB7DC}">
      <dgm:prSet/>
      <dgm:spPr/>
      <dgm:t>
        <a:bodyPr/>
        <a:lstStyle/>
        <a:p>
          <a:endParaRPr lang="ru-RU"/>
        </a:p>
      </dgm:t>
    </dgm:pt>
    <dgm:pt modelId="{1D1511FE-B3FB-401D-A556-35D7771BEC71}" type="sibTrans" cxnId="{BD2B1298-5A5E-44C6-8A8A-ADA1F54CB7DC}">
      <dgm:prSet/>
      <dgm:spPr/>
      <dgm:t>
        <a:bodyPr/>
        <a:lstStyle/>
        <a:p>
          <a:endParaRPr lang="ru-RU"/>
        </a:p>
      </dgm:t>
    </dgm:pt>
    <dgm:pt modelId="{8ADB2E2D-F481-4C46-9C4D-64AEE535CE58}">
      <dgm:prSet phldrT="[Текст]"/>
      <dgm:spPr/>
      <dgm:t>
        <a:bodyPr/>
        <a:lstStyle/>
        <a:p>
          <a:r>
            <a:rPr lang="ru-RU" dirty="0" smtClean="0"/>
            <a:t>Осуществляют расчетно-кассовое обслуживание клиентов</a:t>
          </a:r>
          <a:endParaRPr lang="ru-RU" dirty="0"/>
        </a:p>
      </dgm:t>
    </dgm:pt>
    <dgm:pt modelId="{A1F51EE0-033B-43F9-AD1C-B0B2DCAC3FED}" type="parTrans" cxnId="{C064D3DB-5C78-48CF-8969-8DECA19D322A}">
      <dgm:prSet/>
      <dgm:spPr/>
      <dgm:t>
        <a:bodyPr/>
        <a:lstStyle/>
        <a:p>
          <a:endParaRPr lang="ru-RU"/>
        </a:p>
      </dgm:t>
    </dgm:pt>
    <dgm:pt modelId="{9D486F5D-76A6-472C-8383-DB5440AF2F7B}" type="sibTrans" cxnId="{C064D3DB-5C78-48CF-8969-8DECA19D322A}">
      <dgm:prSet/>
      <dgm:spPr/>
      <dgm:t>
        <a:bodyPr/>
        <a:lstStyle/>
        <a:p>
          <a:endParaRPr lang="ru-RU"/>
        </a:p>
      </dgm:t>
    </dgm:pt>
    <dgm:pt modelId="{8D7F0ACD-0F38-44AF-9D75-1D2A6A5B13AC}">
      <dgm:prSet/>
      <dgm:spPr/>
      <dgm:t>
        <a:bodyPr/>
        <a:lstStyle/>
        <a:p>
          <a:endParaRPr lang="ru-RU" dirty="0"/>
        </a:p>
      </dgm:t>
    </dgm:pt>
    <dgm:pt modelId="{AF348F6D-7AA1-46CE-8C1D-F9B1EF92A8D8}" type="parTrans" cxnId="{A82B0839-0C63-497C-8102-11C5B23A034E}">
      <dgm:prSet/>
      <dgm:spPr/>
      <dgm:t>
        <a:bodyPr/>
        <a:lstStyle/>
        <a:p>
          <a:endParaRPr lang="ru-RU"/>
        </a:p>
      </dgm:t>
    </dgm:pt>
    <dgm:pt modelId="{0F422C83-D0B2-4101-8254-730965DFA83A}" type="sibTrans" cxnId="{A82B0839-0C63-497C-8102-11C5B23A034E}">
      <dgm:prSet/>
      <dgm:spPr/>
      <dgm:t>
        <a:bodyPr/>
        <a:lstStyle/>
        <a:p>
          <a:endParaRPr lang="ru-RU"/>
        </a:p>
      </dgm:t>
    </dgm:pt>
    <dgm:pt modelId="{2FF6102C-3668-4187-9A37-D0B3072151FC}" type="pres">
      <dgm:prSet presAssocID="{56E212E4-DF3F-43D2-B237-BCF3A4FDA1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FC389-4597-4CB8-8B29-B841C63499FE}" type="pres">
      <dgm:prSet presAssocID="{316883F0-E598-4072-BBE8-B910C25F108A}" presName="composite" presStyleCnt="0"/>
      <dgm:spPr/>
    </dgm:pt>
    <dgm:pt modelId="{384A02FB-C9B5-4DDD-A969-8F380D78346A}" type="pres">
      <dgm:prSet presAssocID="{316883F0-E598-4072-BBE8-B910C25F10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43F21-1D00-4043-8C46-EB6D3CD888D2}" type="pres">
      <dgm:prSet presAssocID="{316883F0-E598-4072-BBE8-B910C25F10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7CAB3-E966-4CD8-9CF7-5DA8C243BBD0}" type="pres">
      <dgm:prSet presAssocID="{8A2D77A5-1A44-4726-87EF-FBD8D222E6B9}" presName="sp" presStyleCnt="0"/>
      <dgm:spPr/>
    </dgm:pt>
    <dgm:pt modelId="{0B85F686-2DE3-4C6C-9841-F423CCB464B3}" type="pres">
      <dgm:prSet presAssocID="{8D7F0ACD-0F38-44AF-9D75-1D2A6A5B13AC}" presName="composite" presStyleCnt="0"/>
      <dgm:spPr/>
    </dgm:pt>
    <dgm:pt modelId="{93B5728E-820A-4BE3-AAAE-92408477AD22}" type="pres">
      <dgm:prSet presAssocID="{8D7F0ACD-0F38-44AF-9D75-1D2A6A5B13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53FAD-B72B-4240-8B3D-76B1F55A1629}" type="pres">
      <dgm:prSet presAssocID="{8D7F0ACD-0F38-44AF-9D75-1D2A6A5B13AC}" presName="descendantText" presStyleLbl="alignAcc1" presStyleIdx="1" presStyleCnt="3">
        <dgm:presLayoutVars>
          <dgm:bulletEnabled val="1"/>
        </dgm:presLayoutVars>
      </dgm:prSet>
      <dgm:spPr/>
    </dgm:pt>
    <dgm:pt modelId="{4AFED825-2F7E-4F0E-A6EE-481FA43CB3C8}" type="pres">
      <dgm:prSet presAssocID="{0F422C83-D0B2-4101-8254-730965DFA83A}" presName="sp" presStyleCnt="0"/>
      <dgm:spPr/>
    </dgm:pt>
    <dgm:pt modelId="{19E1D56B-F250-4ABF-89C0-E2809E34B1F9}" type="pres">
      <dgm:prSet presAssocID="{2557BB81-6BE6-4B2B-948F-65BA8A88694F}" presName="composite" presStyleCnt="0"/>
      <dgm:spPr/>
    </dgm:pt>
    <dgm:pt modelId="{8BFE82AA-F032-4FC2-A28A-F3C84251F695}" type="pres">
      <dgm:prSet presAssocID="{2557BB81-6BE6-4B2B-948F-65BA8A8869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1A3D0-3DB2-4E1E-88E6-371756C6954B}" type="pres">
      <dgm:prSet presAssocID="{2557BB81-6BE6-4B2B-948F-65BA8A8869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21335-9EE0-4B6F-BDC5-225D77C08DC7}" type="presOf" srcId="{56E212E4-DF3F-43D2-B237-BCF3A4FDA1AD}" destId="{2FF6102C-3668-4187-9A37-D0B3072151FC}" srcOrd="0" destOrd="0" presId="urn:microsoft.com/office/officeart/2005/8/layout/chevron2"/>
    <dgm:cxn modelId="{6E5E7EA7-8FCE-48C8-AA63-8D6AC54D0CBB}" type="presOf" srcId="{316883F0-E598-4072-BBE8-B910C25F108A}" destId="{384A02FB-C9B5-4DDD-A969-8F380D78346A}" srcOrd="0" destOrd="0" presId="urn:microsoft.com/office/officeart/2005/8/layout/chevron2"/>
    <dgm:cxn modelId="{B5881870-3E50-4E4D-8EBA-257E8FA2AA7E}" srcId="{316883F0-E598-4072-BBE8-B910C25F108A}" destId="{73741076-9975-45C0-8983-7D288BAD6A0E}" srcOrd="0" destOrd="0" parTransId="{B1EF6C06-812A-45F3-A731-39C34384C8FC}" sibTransId="{425C2738-486A-4A6D-8534-F39227896655}"/>
    <dgm:cxn modelId="{BD2B1298-5A5E-44C6-8A8A-ADA1F54CB7DC}" srcId="{56E212E4-DF3F-43D2-B237-BCF3A4FDA1AD}" destId="{2557BB81-6BE6-4B2B-948F-65BA8A88694F}" srcOrd="2" destOrd="0" parTransId="{60F87E77-047E-4423-B1A4-2BAF0BB12761}" sibTransId="{1D1511FE-B3FB-401D-A556-35D7771BEC71}"/>
    <dgm:cxn modelId="{60B9E658-D594-49D3-9C50-156A77D9F46E}" type="presOf" srcId="{2557BB81-6BE6-4B2B-948F-65BA8A88694F}" destId="{8BFE82AA-F032-4FC2-A28A-F3C84251F695}" srcOrd="0" destOrd="0" presId="urn:microsoft.com/office/officeart/2005/8/layout/chevron2"/>
    <dgm:cxn modelId="{A82B0839-0C63-497C-8102-11C5B23A034E}" srcId="{56E212E4-DF3F-43D2-B237-BCF3A4FDA1AD}" destId="{8D7F0ACD-0F38-44AF-9D75-1D2A6A5B13AC}" srcOrd="1" destOrd="0" parTransId="{AF348F6D-7AA1-46CE-8C1D-F9B1EF92A8D8}" sibTransId="{0F422C83-D0B2-4101-8254-730965DFA83A}"/>
    <dgm:cxn modelId="{B48AFB83-EA81-48B4-9638-81B17926FDB1}" type="presOf" srcId="{73741076-9975-45C0-8983-7D288BAD6A0E}" destId="{45643F21-1D00-4043-8C46-EB6D3CD888D2}" srcOrd="0" destOrd="0" presId="urn:microsoft.com/office/officeart/2005/8/layout/chevron2"/>
    <dgm:cxn modelId="{AA5CF83B-52CD-4B7A-B1F2-A429B718CC3F}" type="presOf" srcId="{8ADB2E2D-F481-4C46-9C4D-64AEE535CE58}" destId="{BAB1A3D0-3DB2-4E1E-88E6-371756C6954B}" srcOrd="0" destOrd="0" presId="urn:microsoft.com/office/officeart/2005/8/layout/chevron2"/>
    <dgm:cxn modelId="{D286902F-22E5-42CE-A08E-EF8DB308BD2B}" type="presOf" srcId="{8D7F0ACD-0F38-44AF-9D75-1D2A6A5B13AC}" destId="{93B5728E-820A-4BE3-AAAE-92408477AD22}" srcOrd="0" destOrd="0" presId="urn:microsoft.com/office/officeart/2005/8/layout/chevron2"/>
    <dgm:cxn modelId="{C064D3DB-5C78-48CF-8969-8DECA19D322A}" srcId="{2557BB81-6BE6-4B2B-948F-65BA8A88694F}" destId="{8ADB2E2D-F481-4C46-9C4D-64AEE535CE58}" srcOrd="0" destOrd="0" parTransId="{A1F51EE0-033B-43F9-AD1C-B0B2DCAC3FED}" sibTransId="{9D486F5D-76A6-472C-8383-DB5440AF2F7B}"/>
    <dgm:cxn modelId="{CFC26CE7-2990-4F5D-AB13-A998C85C4E65}" srcId="{56E212E4-DF3F-43D2-B237-BCF3A4FDA1AD}" destId="{316883F0-E598-4072-BBE8-B910C25F108A}" srcOrd="0" destOrd="0" parTransId="{156B81C4-5B8C-4592-8F21-74D6DCC5076D}" sibTransId="{8A2D77A5-1A44-4726-87EF-FBD8D222E6B9}"/>
    <dgm:cxn modelId="{E89FA0CF-6066-4E67-8827-6F65FDDF7A78}" type="presParOf" srcId="{2FF6102C-3668-4187-9A37-D0B3072151FC}" destId="{4FEFC389-4597-4CB8-8B29-B841C63499FE}" srcOrd="0" destOrd="0" presId="urn:microsoft.com/office/officeart/2005/8/layout/chevron2"/>
    <dgm:cxn modelId="{80E53B55-CA7C-4741-9C80-D3C238DF6AA4}" type="presParOf" srcId="{4FEFC389-4597-4CB8-8B29-B841C63499FE}" destId="{384A02FB-C9B5-4DDD-A969-8F380D78346A}" srcOrd="0" destOrd="0" presId="urn:microsoft.com/office/officeart/2005/8/layout/chevron2"/>
    <dgm:cxn modelId="{AFA119BF-F945-4A54-86FE-08A3BAE8BCD0}" type="presParOf" srcId="{4FEFC389-4597-4CB8-8B29-B841C63499FE}" destId="{45643F21-1D00-4043-8C46-EB6D3CD888D2}" srcOrd="1" destOrd="0" presId="urn:microsoft.com/office/officeart/2005/8/layout/chevron2"/>
    <dgm:cxn modelId="{9451A890-1E9C-4AE8-B533-79A639336AE7}" type="presParOf" srcId="{2FF6102C-3668-4187-9A37-D0B3072151FC}" destId="{ECA7CAB3-E966-4CD8-9CF7-5DA8C243BBD0}" srcOrd="1" destOrd="0" presId="urn:microsoft.com/office/officeart/2005/8/layout/chevron2"/>
    <dgm:cxn modelId="{EA6FEC46-3C34-494C-915B-8EBA52EB9D40}" type="presParOf" srcId="{2FF6102C-3668-4187-9A37-D0B3072151FC}" destId="{0B85F686-2DE3-4C6C-9841-F423CCB464B3}" srcOrd="2" destOrd="0" presId="urn:microsoft.com/office/officeart/2005/8/layout/chevron2"/>
    <dgm:cxn modelId="{34A755D6-943C-479F-AA6F-BA525A755A06}" type="presParOf" srcId="{0B85F686-2DE3-4C6C-9841-F423CCB464B3}" destId="{93B5728E-820A-4BE3-AAAE-92408477AD22}" srcOrd="0" destOrd="0" presId="urn:microsoft.com/office/officeart/2005/8/layout/chevron2"/>
    <dgm:cxn modelId="{BE485D7C-8E88-4826-AE75-3016DC3A9C3C}" type="presParOf" srcId="{0B85F686-2DE3-4C6C-9841-F423CCB464B3}" destId="{46D53FAD-B72B-4240-8B3D-76B1F55A1629}" srcOrd="1" destOrd="0" presId="urn:microsoft.com/office/officeart/2005/8/layout/chevron2"/>
    <dgm:cxn modelId="{E64E2E93-BE14-4C42-82E4-09FD64BAA22D}" type="presParOf" srcId="{2FF6102C-3668-4187-9A37-D0B3072151FC}" destId="{4AFED825-2F7E-4F0E-A6EE-481FA43CB3C8}" srcOrd="3" destOrd="0" presId="urn:microsoft.com/office/officeart/2005/8/layout/chevron2"/>
    <dgm:cxn modelId="{16AD5D60-B713-4AB4-AA9B-A83C3E4BAC33}" type="presParOf" srcId="{2FF6102C-3668-4187-9A37-D0B3072151FC}" destId="{19E1D56B-F250-4ABF-89C0-E2809E34B1F9}" srcOrd="4" destOrd="0" presId="urn:microsoft.com/office/officeart/2005/8/layout/chevron2"/>
    <dgm:cxn modelId="{27B8BAC5-88B5-4892-9B85-1A0B38E56C07}" type="presParOf" srcId="{19E1D56B-F250-4ABF-89C0-E2809E34B1F9}" destId="{8BFE82AA-F032-4FC2-A28A-F3C84251F695}" srcOrd="0" destOrd="0" presId="urn:microsoft.com/office/officeart/2005/8/layout/chevron2"/>
    <dgm:cxn modelId="{4EA3B2F7-C0CB-448A-8E7F-888F933D9CD7}" type="presParOf" srcId="{19E1D56B-F250-4ABF-89C0-E2809E34B1F9}" destId="{BAB1A3D0-3DB2-4E1E-88E6-371756C695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28957-6C56-48EF-9A8A-7300C4257473}" type="doc">
      <dgm:prSet loTypeId="urn:microsoft.com/office/officeart/2005/8/layout/list1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E75BD1D8-3288-47D3-9461-EA488DAAA833}">
      <dgm:prSet phldrT="[Текст]"/>
      <dgm:spPr/>
      <dgm:t>
        <a:bodyPr/>
        <a:lstStyle/>
        <a:p>
          <a:r>
            <a:rPr lang="ru-RU" dirty="0" smtClean="0"/>
            <a:t>Осуществляет эмиссию (выпуск) национальной валюты</a:t>
          </a:r>
          <a:endParaRPr lang="ru-RU" dirty="0"/>
        </a:p>
      </dgm:t>
    </dgm:pt>
    <dgm:pt modelId="{9B43E1B1-64B9-408E-9321-1356F5705264}" type="parTrans" cxnId="{36D8A1FD-6076-4462-BF01-4A2C93DECE07}">
      <dgm:prSet/>
      <dgm:spPr/>
      <dgm:t>
        <a:bodyPr/>
        <a:lstStyle/>
        <a:p>
          <a:endParaRPr lang="ru-RU"/>
        </a:p>
      </dgm:t>
    </dgm:pt>
    <dgm:pt modelId="{0CC3D0C1-BC18-417E-ACCA-64C3DAE01B87}" type="sibTrans" cxnId="{36D8A1FD-6076-4462-BF01-4A2C93DECE07}">
      <dgm:prSet/>
      <dgm:spPr/>
      <dgm:t>
        <a:bodyPr/>
        <a:lstStyle/>
        <a:p>
          <a:endParaRPr lang="ru-RU"/>
        </a:p>
      </dgm:t>
    </dgm:pt>
    <dgm:pt modelId="{820AC7B2-61E7-4568-81C9-96E5AA8D0A2C}">
      <dgm:prSet phldrT="[Текст]"/>
      <dgm:spPr/>
      <dgm:t>
        <a:bodyPr/>
        <a:lstStyle/>
        <a:p>
          <a:r>
            <a:rPr lang="ru-RU" dirty="0" smtClean="0"/>
            <a:t>Поддерживает стабильность национальной валюты</a:t>
          </a:r>
          <a:endParaRPr lang="ru-RU" dirty="0"/>
        </a:p>
      </dgm:t>
    </dgm:pt>
    <dgm:pt modelId="{53962044-FC9E-424D-8194-1E351BB4135B}" type="parTrans" cxnId="{06AD1259-404B-4087-B71A-A4215D353F59}">
      <dgm:prSet/>
      <dgm:spPr/>
      <dgm:t>
        <a:bodyPr/>
        <a:lstStyle/>
        <a:p>
          <a:endParaRPr lang="ru-RU"/>
        </a:p>
      </dgm:t>
    </dgm:pt>
    <dgm:pt modelId="{72E1B197-AB24-4DB0-BF51-565820B7B9CD}" type="sibTrans" cxnId="{06AD1259-404B-4087-B71A-A4215D353F59}">
      <dgm:prSet/>
      <dgm:spPr/>
      <dgm:t>
        <a:bodyPr/>
        <a:lstStyle/>
        <a:p>
          <a:endParaRPr lang="ru-RU"/>
        </a:p>
      </dgm:t>
    </dgm:pt>
    <dgm:pt modelId="{D7FEB3A2-C24C-4849-AC1A-F49A304A8932}">
      <dgm:prSet phldrT="[Текст]" custT="1"/>
      <dgm:spPr/>
      <dgm:t>
        <a:bodyPr/>
        <a:lstStyle/>
        <a:p>
          <a:r>
            <a:rPr lang="ru-RU" sz="1800" dirty="0" smtClean="0"/>
            <a:t>осуществляет общий надзор за деятельностью кредитно-финансовых учреждений страны  и исполнение финансового законодательства</a:t>
          </a:r>
          <a:endParaRPr lang="ru-RU" sz="1800" dirty="0"/>
        </a:p>
      </dgm:t>
    </dgm:pt>
    <dgm:pt modelId="{077A105B-A0EF-46F7-B3BE-CBC962B50D35}" type="parTrans" cxnId="{5747CC71-D34E-4349-A9FF-8568944FC04C}">
      <dgm:prSet/>
      <dgm:spPr/>
      <dgm:t>
        <a:bodyPr/>
        <a:lstStyle/>
        <a:p>
          <a:endParaRPr lang="ru-RU"/>
        </a:p>
      </dgm:t>
    </dgm:pt>
    <dgm:pt modelId="{79FEDA74-9580-4765-9A11-53EDC30A2069}" type="sibTrans" cxnId="{5747CC71-D34E-4349-A9FF-8568944FC04C}">
      <dgm:prSet/>
      <dgm:spPr/>
      <dgm:t>
        <a:bodyPr/>
        <a:lstStyle/>
        <a:p>
          <a:endParaRPr lang="ru-RU"/>
        </a:p>
      </dgm:t>
    </dgm:pt>
    <dgm:pt modelId="{5D5155DC-761B-4F0F-AA71-67105AD331E2}" type="pres">
      <dgm:prSet presAssocID="{AC928957-6C56-48EF-9A8A-7300C42574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F520F-CF7C-44E5-81E1-FF52BF3B0807}" type="pres">
      <dgm:prSet presAssocID="{E75BD1D8-3288-47D3-9461-EA488DAAA833}" presName="parentLin" presStyleCnt="0"/>
      <dgm:spPr/>
    </dgm:pt>
    <dgm:pt modelId="{38681258-7B20-4D02-9301-65F35078678A}" type="pres">
      <dgm:prSet presAssocID="{E75BD1D8-3288-47D3-9461-EA488DAAA8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93E220-3A89-444B-8F37-B5F8EE49BAEB}" type="pres">
      <dgm:prSet presAssocID="{E75BD1D8-3288-47D3-9461-EA488DAAA833}" presName="parentText" presStyleLbl="node1" presStyleIdx="0" presStyleCnt="3" custScaleX="127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AD803-533F-4358-B63F-46DC810F1C54}" type="pres">
      <dgm:prSet presAssocID="{E75BD1D8-3288-47D3-9461-EA488DAAA833}" presName="negativeSpace" presStyleCnt="0"/>
      <dgm:spPr/>
    </dgm:pt>
    <dgm:pt modelId="{515A68A2-1703-4009-A36E-CCAF68FBE99C}" type="pres">
      <dgm:prSet presAssocID="{E75BD1D8-3288-47D3-9461-EA488DAAA833}" presName="childText" presStyleLbl="conFgAcc1" presStyleIdx="0" presStyleCnt="3">
        <dgm:presLayoutVars>
          <dgm:bulletEnabled val="1"/>
        </dgm:presLayoutVars>
      </dgm:prSet>
      <dgm:spPr/>
    </dgm:pt>
    <dgm:pt modelId="{EB189910-0B7F-4858-9E0E-345D4EDF6B76}" type="pres">
      <dgm:prSet presAssocID="{0CC3D0C1-BC18-417E-ACCA-64C3DAE01B87}" presName="spaceBetweenRectangles" presStyleCnt="0"/>
      <dgm:spPr/>
    </dgm:pt>
    <dgm:pt modelId="{26455E3D-AAA5-419F-A719-1425B5D7DD08}" type="pres">
      <dgm:prSet presAssocID="{820AC7B2-61E7-4568-81C9-96E5AA8D0A2C}" presName="parentLin" presStyleCnt="0"/>
      <dgm:spPr/>
    </dgm:pt>
    <dgm:pt modelId="{4865F580-EAD7-415F-AEB2-1B8A96E2A8C2}" type="pres">
      <dgm:prSet presAssocID="{820AC7B2-61E7-4568-81C9-96E5AA8D0A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3BD024-D112-4FFC-9E4E-211265CB09A2}" type="pres">
      <dgm:prSet presAssocID="{820AC7B2-61E7-4568-81C9-96E5AA8D0A2C}" presName="parentText" presStyleLbl="node1" presStyleIdx="1" presStyleCnt="3" custScaleX="126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F6428-6D0B-4180-B021-DBE9C8B44E5D}" type="pres">
      <dgm:prSet presAssocID="{820AC7B2-61E7-4568-81C9-96E5AA8D0A2C}" presName="negativeSpace" presStyleCnt="0"/>
      <dgm:spPr/>
    </dgm:pt>
    <dgm:pt modelId="{623AC61B-4C54-452F-BAB2-893440E5FB33}" type="pres">
      <dgm:prSet presAssocID="{820AC7B2-61E7-4568-81C9-96E5AA8D0A2C}" presName="childText" presStyleLbl="conFgAcc1" presStyleIdx="1" presStyleCnt="3">
        <dgm:presLayoutVars>
          <dgm:bulletEnabled val="1"/>
        </dgm:presLayoutVars>
      </dgm:prSet>
      <dgm:spPr/>
    </dgm:pt>
    <dgm:pt modelId="{3A9D216A-2187-48F3-92D9-2F4200F934E1}" type="pres">
      <dgm:prSet presAssocID="{72E1B197-AB24-4DB0-BF51-565820B7B9CD}" presName="spaceBetweenRectangles" presStyleCnt="0"/>
      <dgm:spPr/>
    </dgm:pt>
    <dgm:pt modelId="{144778DF-D672-4E66-BDDC-5E4ACD0C365C}" type="pres">
      <dgm:prSet presAssocID="{D7FEB3A2-C24C-4849-AC1A-F49A304A8932}" presName="parentLin" presStyleCnt="0"/>
      <dgm:spPr/>
    </dgm:pt>
    <dgm:pt modelId="{C0C45940-BD07-404A-9035-216E924D5863}" type="pres">
      <dgm:prSet presAssocID="{D7FEB3A2-C24C-4849-AC1A-F49A304A893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F11D236-B2C5-4463-A218-05FA26527365}" type="pres">
      <dgm:prSet presAssocID="{D7FEB3A2-C24C-4849-AC1A-F49A304A8932}" presName="parentText" presStyleLbl="node1" presStyleIdx="2" presStyleCnt="3" custScaleX="127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E0F1B-CAF3-408F-9335-8A6DB7D4AF69}" type="pres">
      <dgm:prSet presAssocID="{D7FEB3A2-C24C-4849-AC1A-F49A304A8932}" presName="negativeSpace" presStyleCnt="0"/>
      <dgm:spPr/>
    </dgm:pt>
    <dgm:pt modelId="{237AA1EA-6D22-46A5-82F2-7C408A91DDD8}" type="pres">
      <dgm:prSet presAssocID="{D7FEB3A2-C24C-4849-AC1A-F49A304A89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69FE52-1940-4697-9F14-A376E7051A06}" type="presOf" srcId="{820AC7B2-61E7-4568-81C9-96E5AA8D0A2C}" destId="{BD3BD024-D112-4FFC-9E4E-211265CB09A2}" srcOrd="1" destOrd="0" presId="urn:microsoft.com/office/officeart/2005/8/layout/list1"/>
    <dgm:cxn modelId="{06AD1259-404B-4087-B71A-A4215D353F59}" srcId="{AC928957-6C56-48EF-9A8A-7300C4257473}" destId="{820AC7B2-61E7-4568-81C9-96E5AA8D0A2C}" srcOrd="1" destOrd="0" parTransId="{53962044-FC9E-424D-8194-1E351BB4135B}" sibTransId="{72E1B197-AB24-4DB0-BF51-565820B7B9CD}"/>
    <dgm:cxn modelId="{2DA0373D-990C-4E63-A299-981A8CE0C97D}" type="presOf" srcId="{820AC7B2-61E7-4568-81C9-96E5AA8D0A2C}" destId="{4865F580-EAD7-415F-AEB2-1B8A96E2A8C2}" srcOrd="0" destOrd="0" presId="urn:microsoft.com/office/officeart/2005/8/layout/list1"/>
    <dgm:cxn modelId="{36D8A1FD-6076-4462-BF01-4A2C93DECE07}" srcId="{AC928957-6C56-48EF-9A8A-7300C4257473}" destId="{E75BD1D8-3288-47D3-9461-EA488DAAA833}" srcOrd="0" destOrd="0" parTransId="{9B43E1B1-64B9-408E-9321-1356F5705264}" sibTransId="{0CC3D0C1-BC18-417E-ACCA-64C3DAE01B87}"/>
    <dgm:cxn modelId="{5747CC71-D34E-4349-A9FF-8568944FC04C}" srcId="{AC928957-6C56-48EF-9A8A-7300C4257473}" destId="{D7FEB3A2-C24C-4849-AC1A-F49A304A8932}" srcOrd="2" destOrd="0" parTransId="{077A105B-A0EF-46F7-B3BE-CBC962B50D35}" sibTransId="{79FEDA74-9580-4765-9A11-53EDC30A2069}"/>
    <dgm:cxn modelId="{1603E2D4-C1B9-452F-865B-9E435F5F23B6}" type="presOf" srcId="{D7FEB3A2-C24C-4849-AC1A-F49A304A8932}" destId="{C0C45940-BD07-404A-9035-216E924D5863}" srcOrd="0" destOrd="0" presId="urn:microsoft.com/office/officeart/2005/8/layout/list1"/>
    <dgm:cxn modelId="{F58F7C72-1BB4-437D-830F-606FA90278FC}" type="presOf" srcId="{E75BD1D8-3288-47D3-9461-EA488DAAA833}" destId="{1893E220-3A89-444B-8F37-B5F8EE49BAEB}" srcOrd="1" destOrd="0" presId="urn:microsoft.com/office/officeart/2005/8/layout/list1"/>
    <dgm:cxn modelId="{B020C013-CAA5-4B0A-A91B-E9FD8C5AB332}" type="presOf" srcId="{AC928957-6C56-48EF-9A8A-7300C4257473}" destId="{5D5155DC-761B-4F0F-AA71-67105AD331E2}" srcOrd="0" destOrd="0" presId="urn:microsoft.com/office/officeart/2005/8/layout/list1"/>
    <dgm:cxn modelId="{D9257A3D-A8EB-45DB-973C-E1F6B8FB5C4A}" type="presOf" srcId="{E75BD1D8-3288-47D3-9461-EA488DAAA833}" destId="{38681258-7B20-4D02-9301-65F35078678A}" srcOrd="0" destOrd="0" presId="urn:microsoft.com/office/officeart/2005/8/layout/list1"/>
    <dgm:cxn modelId="{0AEDC0CA-28C4-44E3-A0AB-C8E5ADD9FC97}" type="presOf" srcId="{D7FEB3A2-C24C-4849-AC1A-F49A304A8932}" destId="{BF11D236-B2C5-4463-A218-05FA26527365}" srcOrd="1" destOrd="0" presId="urn:microsoft.com/office/officeart/2005/8/layout/list1"/>
    <dgm:cxn modelId="{700314CA-E8F6-4430-A45D-24FB34FC462F}" type="presParOf" srcId="{5D5155DC-761B-4F0F-AA71-67105AD331E2}" destId="{F3FF520F-CF7C-44E5-81E1-FF52BF3B0807}" srcOrd="0" destOrd="0" presId="urn:microsoft.com/office/officeart/2005/8/layout/list1"/>
    <dgm:cxn modelId="{E7081266-A798-430D-86CE-51DACABAD9FD}" type="presParOf" srcId="{F3FF520F-CF7C-44E5-81E1-FF52BF3B0807}" destId="{38681258-7B20-4D02-9301-65F35078678A}" srcOrd="0" destOrd="0" presId="urn:microsoft.com/office/officeart/2005/8/layout/list1"/>
    <dgm:cxn modelId="{990146D4-8332-4BD1-95BB-610F926A8499}" type="presParOf" srcId="{F3FF520F-CF7C-44E5-81E1-FF52BF3B0807}" destId="{1893E220-3A89-444B-8F37-B5F8EE49BAEB}" srcOrd="1" destOrd="0" presId="urn:microsoft.com/office/officeart/2005/8/layout/list1"/>
    <dgm:cxn modelId="{17048D0C-5013-4BAC-B0D0-47964B24020C}" type="presParOf" srcId="{5D5155DC-761B-4F0F-AA71-67105AD331E2}" destId="{964AD803-533F-4358-B63F-46DC810F1C54}" srcOrd="1" destOrd="0" presId="urn:microsoft.com/office/officeart/2005/8/layout/list1"/>
    <dgm:cxn modelId="{6E620482-4062-4541-8905-555FCDE1366A}" type="presParOf" srcId="{5D5155DC-761B-4F0F-AA71-67105AD331E2}" destId="{515A68A2-1703-4009-A36E-CCAF68FBE99C}" srcOrd="2" destOrd="0" presId="urn:microsoft.com/office/officeart/2005/8/layout/list1"/>
    <dgm:cxn modelId="{A15672DA-A98D-437F-9947-D5261059F9C8}" type="presParOf" srcId="{5D5155DC-761B-4F0F-AA71-67105AD331E2}" destId="{EB189910-0B7F-4858-9E0E-345D4EDF6B76}" srcOrd="3" destOrd="0" presId="urn:microsoft.com/office/officeart/2005/8/layout/list1"/>
    <dgm:cxn modelId="{18E7FAB3-0AF7-4348-95CA-F6C3FD0344D1}" type="presParOf" srcId="{5D5155DC-761B-4F0F-AA71-67105AD331E2}" destId="{26455E3D-AAA5-419F-A719-1425B5D7DD08}" srcOrd="4" destOrd="0" presId="urn:microsoft.com/office/officeart/2005/8/layout/list1"/>
    <dgm:cxn modelId="{99136FC8-7FC0-410A-A06B-8C249070CE88}" type="presParOf" srcId="{26455E3D-AAA5-419F-A719-1425B5D7DD08}" destId="{4865F580-EAD7-415F-AEB2-1B8A96E2A8C2}" srcOrd="0" destOrd="0" presId="urn:microsoft.com/office/officeart/2005/8/layout/list1"/>
    <dgm:cxn modelId="{2E1D3DA9-9161-41EB-8A0A-0F6C57216A5E}" type="presParOf" srcId="{26455E3D-AAA5-419F-A719-1425B5D7DD08}" destId="{BD3BD024-D112-4FFC-9E4E-211265CB09A2}" srcOrd="1" destOrd="0" presId="urn:microsoft.com/office/officeart/2005/8/layout/list1"/>
    <dgm:cxn modelId="{019CA79D-6D0E-480C-98A2-0A62D5705AA6}" type="presParOf" srcId="{5D5155DC-761B-4F0F-AA71-67105AD331E2}" destId="{F0BF6428-6D0B-4180-B021-DBE9C8B44E5D}" srcOrd="5" destOrd="0" presId="urn:microsoft.com/office/officeart/2005/8/layout/list1"/>
    <dgm:cxn modelId="{FB397C88-EF87-4A13-ABDC-180B256206DC}" type="presParOf" srcId="{5D5155DC-761B-4F0F-AA71-67105AD331E2}" destId="{623AC61B-4C54-452F-BAB2-893440E5FB33}" srcOrd="6" destOrd="0" presId="urn:microsoft.com/office/officeart/2005/8/layout/list1"/>
    <dgm:cxn modelId="{B4BD40FD-E583-482F-AEC6-37308C9B7ADF}" type="presParOf" srcId="{5D5155DC-761B-4F0F-AA71-67105AD331E2}" destId="{3A9D216A-2187-48F3-92D9-2F4200F934E1}" srcOrd="7" destOrd="0" presId="urn:microsoft.com/office/officeart/2005/8/layout/list1"/>
    <dgm:cxn modelId="{2F21652C-ABB5-4A37-A946-610E6C6FEEE3}" type="presParOf" srcId="{5D5155DC-761B-4F0F-AA71-67105AD331E2}" destId="{144778DF-D672-4E66-BDDC-5E4ACD0C365C}" srcOrd="8" destOrd="0" presId="urn:microsoft.com/office/officeart/2005/8/layout/list1"/>
    <dgm:cxn modelId="{4F9DF465-2BFD-4C05-B2DE-B6D83FF2264B}" type="presParOf" srcId="{144778DF-D672-4E66-BDDC-5E4ACD0C365C}" destId="{C0C45940-BD07-404A-9035-216E924D5863}" srcOrd="0" destOrd="0" presId="urn:microsoft.com/office/officeart/2005/8/layout/list1"/>
    <dgm:cxn modelId="{D93DF294-F74C-4CDF-A6D5-2E30A824BE6B}" type="presParOf" srcId="{144778DF-D672-4E66-BDDC-5E4ACD0C365C}" destId="{BF11D236-B2C5-4463-A218-05FA26527365}" srcOrd="1" destOrd="0" presId="urn:microsoft.com/office/officeart/2005/8/layout/list1"/>
    <dgm:cxn modelId="{087DCB49-EF56-4425-8147-E9595CB00691}" type="presParOf" srcId="{5D5155DC-761B-4F0F-AA71-67105AD331E2}" destId="{272E0F1B-CAF3-408F-9335-8A6DB7D4AF69}" srcOrd="9" destOrd="0" presId="urn:microsoft.com/office/officeart/2005/8/layout/list1"/>
    <dgm:cxn modelId="{6D6C3D91-BE95-4A05-AAFB-CCD0458BC07A}" type="presParOf" srcId="{5D5155DC-761B-4F0F-AA71-67105AD331E2}" destId="{237AA1EA-6D22-46A5-82F2-7C408A91DD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928957-6C56-48EF-9A8A-7300C4257473}" type="doc">
      <dgm:prSet loTypeId="urn:microsoft.com/office/officeart/2005/8/layout/list1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E75BD1D8-3288-47D3-9461-EA488DAAA833}">
      <dgm:prSet phldrT="[Текст]"/>
      <dgm:spPr/>
      <dgm:t>
        <a:bodyPr/>
        <a:lstStyle/>
        <a:p>
          <a:pPr algn="ctr"/>
          <a:r>
            <a:rPr lang="ru-RU" dirty="0" smtClean="0"/>
            <a:t>Предоставляет кредиты коммерческим банкам</a:t>
          </a:r>
          <a:endParaRPr lang="ru-RU" dirty="0"/>
        </a:p>
      </dgm:t>
    </dgm:pt>
    <dgm:pt modelId="{9B43E1B1-64B9-408E-9321-1356F5705264}" type="parTrans" cxnId="{36D8A1FD-6076-4462-BF01-4A2C93DECE07}">
      <dgm:prSet/>
      <dgm:spPr/>
      <dgm:t>
        <a:bodyPr/>
        <a:lstStyle/>
        <a:p>
          <a:endParaRPr lang="ru-RU"/>
        </a:p>
      </dgm:t>
    </dgm:pt>
    <dgm:pt modelId="{0CC3D0C1-BC18-417E-ACCA-64C3DAE01B87}" type="sibTrans" cxnId="{36D8A1FD-6076-4462-BF01-4A2C93DECE07}">
      <dgm:prSet/>
      <dgm:spPr/>
      <dgm:t>
        <a:bodyPr/>
        <a:lstStyle/>
        <a:p>
          <a:endParaRPr lang="ru-RU"/>
        </a:p>
      </dgm:t>
    </dgm:pt>
    <dgm:pt modelId="{820AC7B2-61E7-4568-81C9-96E5AA8D0A2C}">
      <dgm:prSet phldrT="[Текст]"/>
      <dgm:spPr/>
      <dgm:t>
        <a:bodyPr/>
        <a:lstStyle/>
        <a:p>
          <a:r>
            <a:rPr lang="ru-RU" dirty="0" smtClean="0"/>
            <a:t>Выпускает и погашает государственные ценные бумаги</a:t>
          </a:r>
          <a:endParaRPr lang="ru-RU" dirty="0"/>
        </a:p>
      </dgm:t>
    </dgm:pt>
    <dgm:pt modelId="{53962044-FC9E-424D-8194-1E351BB4135B}" type="parTrans" cxnId="{06AD1259-404B-4087-B71A-A4215D353F59}">
      <dgm:prSet/>
      <dgm:spPr/>
      <dgm:t>
        <a:bodyPr/>
        <a:lstStyle/>
        <a:p>
          <a:endParaRPr lang="ru-RU"/>
        </a:p>
      </dgm:t>
    </dgm:pt>
    <dgm:pt modelId="{72E1B197-AB24-4DB0-BF51-565820B7B9CD}" type="sibTrans" cxnId="{06AD1259-404B-4087-B71A-A4215D353F59}">
      <dgm:prSet/>
      <dgm:spPr/>
      <dgm:t>
        <a:bodyPr/>
        <a:lstStyle/>
        <a:p>
          <a:endParaRPr lang="ru-RU"/>
        </a:p>
      </dgm:t>
    </dgm:pt>
    <dgm:pt modelId="{D7FEB3A2-C24C-4849-AC1A-F49A304A8932}">
      <dgm:prSet phldrT="[Текст]" custT="1"/>
      <dgm:spPr/>
      <dgm:t>
        <a:bodyPr/>
        <a:lstStyle/>
        <a:p>
          <a:r>
            <a:rPr lang="ru-RU" sz="2000" dirty="0" smtClean="0"/>
            <a:t>Управление счетами правительства, выполняет зарубежные финансовые обязательства</a:t>
          </a:r>
          <a:endParaRPr lang="ru-RU" sz="2000" dirty="0"/>
        </a:p>
      </dgm:t>
    </dgm:pt>
    <dgm:pt modelId="{077A105B-A0EF-46F7-B3BE-CBC962B50D35}" type="parTrans" cxnId="{5747CC71-D34E-4349-A9FF-8568944FC04C}">
      <dgm:prSet/>
      <dgm:spPr/>
      <dgm:t>
        <a:bodyPr/>
        <a:lstStyle/>
        <a:p>
          <a:endParaRPr lang="ru-RU"/>
        </a:p>
      </dgm:t>
    </dgm:pt>
    <dgm:pt modelId="{79FEDA74-9580-4765-9A11-53EDC30A2069}" type="sibTrans" cxnId="{5747CC71-D34E-4349-A9FF-8568944FC04C}">
      <dgm:prSet/>
      <dgm:spPr/>
      <dgm:t>
        <a:bodyPr/>
        <a:lstStyle/>
        <a:p>
          <a:endParaRPr lang="ru-RU"/>
        </a:p>
      </dgm:t>
    </dgm:pt>
    <dgm:pt modelId="{5D5155DC-761B-4F0F-AA71-67105AD331E2}" type="pres">
      <dgm:prSet presAssocID="{AC928957-6C56-48EF-9A8A-7300C42574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F520F-CF7C-44E5-81E1-FF52BF3B0807}" type="pres">
      <dgm:prSet presAssocID="{E75BD1D8-3288-47D3-9461-EA488DAAA833}" presName="parentLin" presStyleCnt="0"/>
      <dgm:spPr/>
    </dgm:pt>
    <dgm:pt modelId="{38681258-7B20-4D02-9301-65F35078678A}" type="pres">
      <dgm:prSet presAssocID="{E75BD1D8-3288-47D3-9461-EA488DAAA8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93E220-3A89-444B-8F37-B5F8EE49BAEB}" type="pres">
      <dgm:prSet presAssocID="{E75BD1D8-3288-47D3-9461-EA488DAAA833}" presName="parentText" presStyleLbl="node1" presStyleIdx="0" presStyleCnt="3" custScaleX="127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AD803-533F-4358-B63F-46DC810F1C54}" type="pres">
      <dgm:prSet presAssocID="{E75BD1D8-3288-47D3-9461-EA488DAAA833}" presName="negativeSpace" presStyleCnt="0"/>
      <dgm:spPr/>
    </dgm:pt>
    <dgm:pt modelId="{515A68A2-1703-4009-A36E-CCAF68FBE99C}" type="pres">
      <dgm:prSet presAssocID="{E75BD1D8-3288-47D3-9461-EA488DAAA833}" presName="childText" presStyleLbl="conFgAcc1" presStyleIdx="0" presStyleCnt="3">
        <dgm:presLayoutVars>
          <dgm:bulletEnabled val="1"/>
        </dgm:presLayoutVars>
      </dgm:prSet>
      <dgm:spPr/>
    </dgm:pt>
    <dgm:pt modelId="{EB189910-0B7F-4858-9E0E-345D4EDF6B76}" type="pres">
      <dgm:prSet presAssocID="{0CC3D0C1-BC18-417E-ACCA-64C3DAE01B87}" presName="spaceBetweenRectangles" presStyleCnt="0"/>
      <dgm:spPr/>
    </dgm:pt>
    <dgm:pt modelId="{26455E3D-AAA5-419F-A719-1425B5D7DD08}" type="pres">
      <dgm:prSet presAssocID="{820AC7B2-61E7-4568-81C9-96E5AA8D0A2C}" presName="parentLin" presStyleCnt="0"/>
      <dgm:spPr/>
    </dgm:pt>
    <dgm:pt modelId="{4865F580-EAD7-415F-AEB2-1B8A96E2A8C2}" type="pres">
      <dgm:prSet presAssocID="{820AC7B2-61E7-4568-81C9-96E5AA8D0A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3BD024-D112-4FFC-9E4E-211265CB09A2}" type="pres">
      <dgm:prSet presAssocID="{820AC7B2-61E7-4568-81C9-96E5AA8D0A2C}" presName="parentText" presStyleLbl="node1" presStyleIdx="1" presStyleCnt="3" custScaleX="126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F6428-6D0B-4180-B021-DBE9C8B44E5D}" type="pres">
      <dgm:prSet presAssocID="{820AC7B2-61E7-4568-81C9-96E5AA8D0A2C}" presName="negativeSpace" presStyleCnt="0"/>
      <dgm:spPr/>
    </dgm:pt>
    <dgm:pt modelId="{623AC61B-4C54-452F-BAB2-893440E5FB33}" type="pres">
      <dgm:prSet presAssocID="{820AC7B2-61E7-4568-81C9-96E5AA8D0A2C}" presName="childText" presStyleLbl="conFgAcc1" presStyleIdx="1" presStyleCnt="3">
        <dgm:presLayoutVars>
          <dgm:bulletEnabled val="1"/>
        </dgm:presLayoutVars>
      </dgm:prSet>
      <dgm:spPr/>
    </dgm:pt>
    <dgm:pt modelId="{3A9D216A-2187-48F3-92D9-2F4200F934E1}" type="pres">
      <dgm:prSet presAssocID="{72E1B197-AB24-4DB0-BF51-565820B7B9CD}" presName="spaceBetweenRectangles" presStyleCnt="0"/>
      <dgm:spPr/>
    </dgm:pt>
    <dgm:pt modelId="{144778DF-D672-4E66-BDDC-5E4ACD0C365C}" type="pres">
      <dgm:prSet presAssocID="{D7FEB3A2-C24C-4849-AC1A-F49A304A8932}" presName="parentLin" presStyleCnt="0"/>
      <dgm:spPr/>
    </dgm:pt>
    <dgm:pt modelId="{C0C45940-BD07-404A-9035-216E924D5863}" type="pres">
      <dgm:prSet presAssocID="{D7FEB3A2-C24C-4849-AC1A-F49A304A893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F11D236-B2C5-4463-A218-05FA26527365}" type="pres">
      <dgm:prSet presAssocID="{D7FEB3A2-C24C-4849-AC1A-F49A304A8932}" presName="parentText" presStyleLbl="node1" presStyleIdx="2" presStyleCnt="3" custScaleX="127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E0F1B-CAF3-408F-9335-8A6DB7D4AF69}" type="pres">
      <dgm:prSet presAssocID="{D7FEB3A2-C24C-4849-AC1A-F49A304A8932}" presName="negativeSpace" presStyleCnt="0"/>
      <dgm:spPr/>
    </dgm:pt>
    <dgm:pt modelId="{237AA1EA-6D22-46A5-82F2-7C408A91DDD8}" type="pres">
      <dgm:prSet presAssocID="{D7FEB3A2-C24C-4849-AC1A-F49A304A89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A4201D-916A-4516-8C43-3F77B0E5E384}" type="presOf" srcId="{E75BD1D8-3288-47D3-9461-EA488DAAA833}" destId="{38681258-7B20-4D02-9301-65F35078678A}" srcOrd="0" destOrd="0" presId="urn:microsoft.com/office/officeart/2005/8/layout/list1"/>
    <dgm:cxn modelId="{06AD1259-404B-4087-B71A-A4215D353F59}" srcId="{AC928957-6C56-48EF-9A8A-7300C4257473}" destId="{820AC7B2-61E7-4568-81C9-96E5AA8D0A2C}" srcOrd="1" destOrd="0" parTransId="{53962044-FC9E-424D-8194-1E351BB4135B}" sibTransId="{72E1B197-AB24-4DB0-BF51-565820B7B9CD}"/>
    <dgm:cxn modelId="{B232E00C-CBF6-4DF3-A282-13EA0297378A}" type="presOf" srcId="{AC928957-6C56-48EF-9A8A-7300C4257473}" destId="{5D5155DC-761B-4F0F-AA71-67105AD331E2}" srcOrd="0" destOrd="0" presId="urn:microsoft.com/office/officeart/2005/8/layout/list1"/>
    <dgm:cxn modelId="{36D8A1FD-6076-4462-BF01-4A2C93DECE07}" srcId="{AC928957-6C56-48EF-9A8A-7300C4257473}" destId="{E75BD1D8-3288-47D3-9461-EA488DAAA833}" srcOrd="0" destOrd="0" parTransId="{9B43E1B1-64B9-408E-9321-1356F5705264}" sibTransId="{0CC3D0C1-BC18-417E-ACCA-64C3DAE01B87}"/>
    <dgm:cxn modelId="{CEF01742-6ECE-4B47-8FD3-DAB759EE48F2}" type="presOf" srcId="{D7FEB3A2-C24C-4849-AC1A-F49A304A8932}" destId="{BF11D236-B2C5-4463-A218-05FA26527365}" srcOrd="1" destOrd="0" presId="urn:microsoft.com/office/officeart/2005/8/layout/list1"/>
    <dgm:cxn modelId="{8EDD3F0D-90B5-4CC5-BA2B-EA7C01CF2196}" type="presOf" srcId="{E75BD1D8-3288-47D3-9461-EA488DAAA833}" destId="{1893E220-3A89-444B-8F37-B5F8EE49BAEB}" srcOrd="1" destOrd="0" presId="urn:microsoft.com/office/officeart/2005/8/layout/list1"/>
    <dgm:cxn modelId="{5747CC71-D34E-4349-A9FF-8568944FC04C}" srcId="{AC928957-6C56-48EF-9A8A-7300C4257473}" destId="{D7FEB3A2-C24C-4849-AC1A-F49A304A8932}" srcOrd="2" destOrd="0" parTransId="{077A105B-A0EF-46F7-B3BE-CBC962B50D35}" sibTransId="{79FEDA74-9580-4765-9A11-53EDC30A2069}"/>
    <dgm:cxn modelId="{FEAEB258-7506-43F5-813A-8F54661DD1B8}" type="presOf" srcId="{D7FEB3A2-C24C-4849-AC1A-F49A304A8932}" destId="{C0C45940-BD07-404A-9035-216E924D5863}" srcOrd="0" destOrd="0" presId="urn:microsoft.com/office/officeart/2005/8/layout/list1"/>
    <dgm:cxn modelId="{DE86867D-18FD-4EBB-9C33-1D634E54573C}" type="presOf" srcId="{820AC7B2-61E7-4568-81C9-96E5AA8D0A2C}" destId="{BD3BD024-D112-4FFC-9E4E-211265CB09A2}" srcOrd="1" destOrd="0" presId="urn:microsoft.com/office/officeart/2005/8/layout/list1"/>
    <dgm:cxn modelId="{CF9A952C-B31E-4909-94BF-4A2378134FA1}" type="presOf" srcId="{820AC7B2-61E7-4568-81C9-96E5AA8D0A2C}" destId="{4865F580-EAD7-415F-AEB2-1B8A96E2A8C2}" srcOrd="0" destOrd="0" presId="urn:microsoft.com/office/officeart/2005/8/layout/list1"/>
    <dgm:cxn modelId="{51A49D52-DB29-4443-961D-C1B93A14C522}" type="presParOf" srcId="{5D5155DC-761B-4F0F-AA71-67105AD331E2}" destId="{F3FF520F-CF7C-44E5-81E1-FF52BF3B0807}" srcOrd="0" destOrd="0" presId="urn:microsoft.com/office/officeart/2005/8/layout/list1"/>
    <dgm:cxn modelId="{C2F0CB31-1F78-44A6-8C29-DE2500EEC8A3}" type="presParOf" srcId="{F3FF520F-CF7C-44E5-81E1-FF52BF3B0807}" destId="{38681258-7B20-4D02-9301-65F35078678A}" srcOrd="0" destOrd="0" presId="urn:microsoft.com/office/officeart/2005/8/layout/list1"/>
    <dgm:cxn modelId="{FC64390E-8298-4897-93EE-FB893334F2CB}" type="presParOf" srcId="{F3FF520F-CF7C-44E5-81E1-FF52BF3B0807}" destId="{1893E220-3A89-444B-8F37-B5F8EE49BAEB}" srcOrd="1" destOrd="0" presId="urn:microsoft.com/office/officeart/2005/8/layout/list1"/>
    <dgm:cxn modelId="{B516E794-7DA2-4915-A158-6A8E10B5960A}" type="presParOf" srcId="{5D5155DC-761B-4F0F-AA71-67105AD331E2}" destId="{964AD803-533F-4358-B63F-46DC810F1C54}" srcOrd="1" destOrd="0" presId="urn:microsoft.com/office/officeart/2005/8/layout/list1"/>
    <dgm:cxn modelId="{1EC141B8-C9EA-4009-BF32-9D75900382E3}" type="presParOf" srcId="{5D5155DC-761B-4F0F-AA71-67105AD331E2}" destId="{515A68A2-1703-4009-A36E-CCAF68FBE99C}" srcOrd="2" destOrd="0" presId="urn:microsoft.com/office/officeart/2005/8/layout/list1"/>
    <dgm:cxn modelId="{F57625E7-D47A-4B97-A1DD-4E64357E7E7D}" type="presParOf" srcId="{5D5155DC-761B-4F0F-AA71-67105AD331E2}" destId="{EB189910-0B7F-4858-9E0E-345D4EDF6B76}" srcOrd="3" destOrd="0" presId="urn:microsoft.com/office/officeart/2005/8/layout/list1"/>
    <dgm:cxn modelId="{C1364BEA-B4C8-4B98-BF6E-46785463D510}" type="presParOf" srcId="{5D5155DC-761B-4F0F-AA71-67105AD331E2}" destId="{26455E3D-AAA5-419F-A719-1425B5D7DD08}" srcOrd="4" destOrd="0" presId="urn:microsoft.com/office/officeart/2005/8/layout/list1"/>
    <dgm:cxn modelId="{CF421124-57FC-4115-94A3-51A212DDD066}" type="presParOf" srcId="{26455E3D-AAA5-419F-A719-1425B5D7DD08}" destId="{4865F580-EAD7-415F-AEB2-1B8A96E2A8C2}" srcOrd="0" destOrd="0" presId="urn:microsoft.com/office/officeart/2005/8/layout/list1"/>
    <dgm:cxn modelId="{B1764010-DC80-411F-8BD3-BC5EB63B02EA}" type="presParOf" srcId="{26455E3D-AAA5-419F-A719-1425B5D7DD08}" destId="{BD3BD024-D112-4FFC-9E4E-211265CB09A2}" srcOrd="1" destOrd="0" presId="urn:microsoft.com/office/officeart/2005/8/layout/list1"/>
    <dgm:cxn modelId="{55B55E65-E647-4D36-B1E8-4CAF324FBFCA}" type="presParOf" srcId="{5D5155DC-761B-4F0F-AA71-67105AD331E2}" destId="{F0BF6428-6D0B-4180-B021-DBE9C8B44E5D}" srcOrd="5" destOrd="0" presId="urn:microsoft.com/office/officeart/2005/8/layout/list1"/>
    <dgm:cxn modelId="{B2EB535D-FC65-4627-BED7-C3B2CBBCEDF0}" type="presParOf" srcId="{5D5155DC-761B-4F0F-AA71-67105AD331E2}" destId="{623AC61B-4C54-452F-BAB2-893440E5FB33}" srcOrd="6" destOrd="0" presId="urn:microsoft.com/office/officeart/2005/8/layout/list1"/>
    <dgm:cxn modelId="{B4C9F0FD-B838-47D4-B430-4636BBBC59CE}" type="presParOf" srcId="{5D5155DC-761B-4F0F-AA71-67105AD331E2}" destId="{3A9D216A-2187-48F3-92D9-2F4200F934E1}" srcOrd="7" destOrd="0" presId="urn:microsoft.com/office/officeart/2005/8/layout/list1"/>
    <dgm:cxn modelId="{A2C143B7-EA13-4755-B898-3F5F85EE8B0D}" type="presParOf" srcId="{5D5155DC-761B-4F0F-AA71-67105AD331E2}" destId="{144778DF-D672-4E66-BDDC-5E4ACD0C365C}" srcOrd="8" destOrd="0" presId="urn:microsoft.com/office/officeart/2005/8/layout/list1"/>
    <dgm:cxn modelId="{A56F8C9B-B9B7-4FFC-866F-91F27C8154CC}" type="presParOf" srcId="{144778DF-D672-4E66-BDDC-5E4ACD0C365C}" destId="{C0C45940-BD07-404A-9035-216E924D5863}" srcOrd="0" destOrd="0" presId="urn:microsoft.com/office/officeart/2005/8/layout/list1"/>
    <dgm:cxn modelId="{6149D0F1-CF72-4693-A6F8-0271FF84E9FF}" type="presParOf" srcId="{144778DF-D672-4E66-BDDC-5E4ACD0C365C}" destId="{BF11D236-B2C5-4463-A218-05FA26527365}" srcOrd="1" destOrd="0" presId="urn:microsoft.com/office/officeart/2005/8/layout/list1"/>
    <dgm:cxn modelId="{A50AB052-076F-468A-B435-00D7A0F178B6}" type="presParOf" srcId="{5D5155DC-761B-4F0F-AA71-67105AD331E2}" destId="{272E0F1B-CAF3-408F-9335-8A6DB7D4AF69}" srcOrd="9" destOrd="0" presId="urn:microsoft.com/office/officeart/2005/8/layout/list1"/>
    <dgm:cxn modelId="{636C8AD6-E5F8-49E6-A4ED-A81E94EA4BD9}" type="presParOf" srcId="{5D5155DC-761B-4F0F-AA71-67105AD331E2}" destId="{237AA1EA-6D22-46A5-82F2-7C408A91DD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02FB-C9B5-4DDD-A969-8F380D78346A}">
      <dsp:nvSpPr>
        <dsp:cNvPr id="0" name=""/>
        <dsp:cNvSpPr/>
      </dsp:nvSpPr>
      <dsp:spPr>
        <a:xfrm rot="5400000">
          <a:off x="-219711" y="221039"/>
          <a:ext cx="1464742" cy="1025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513988"/>
        <a:ext cx="1025319" cy="439423"/>
      </dsp:txXfrm>
    </dsp:sp>
    <dsp:sp modelId="{45643F21-1D00-4043-8C46-EB6D3CD888D2}">
      <dsp:nvSpPr>
        <dsp:cNvPr id="0" name=""/>
        <dsp:cNvSpPr/>
      </dsp:nvSpPr>
      <dsp:spPr>
        <a:xfrm rot="5400000">
          <a:off x="4141074" y="-3114426"/>
          <a:ext cx="952082" cy="7183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Осуществляют мобилизацию свободных денежных средств предприятий, организаций, населения и превращение их в капитал</a:t>
          </a:r>
          <a:endParaRPr lang="ru-RU" sz="2100" kern="1200" dirty="0"/>
        </a:p>
      </dsp:txBody>
      <dsp:txXfrm rot="-5400000">
        <a:off x="1025320" y="47805"/>
        <a:ext cx="7137115" cy="859128"/>
      </dsp:txXfrm>
    </dsp:sp>
    <dsp:sp modelId="{93B5728E-820A-4BE3-AAAE-92408477AD22}">
      <dsp:nvSpPr>
        <dsp:cNvPr id="0" name=""/>
        <dsp:cNvSpPr/>
      </dsp:nvSpPr>
      <dsp:spPr>
        <a:xfrm rot="5400000">
          <a:off x="-219711" y="1489872"/>
          <a:ext cx="1464742" cy="1025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1782821"/>
        <a:ext cx="1025319" cy="439423"/>
      </dsp:txXfrm>
    </dsp:sp>
    <dsp:sp modelId="{46D53FAD-B72B-4240-8B3D-76B1F55A1629}">
      <dsp:nvSpPr>
        <dsp:cNvPr id="0" name=""/>
        <dsp:cNvSpPr/>
      </dsp:nvSpPr>
      <dsp:spPr>
        <a:xfrm rot="5400000">
          <a:off x="4141074" y="-1845594"/>
          <a:ext cx="952082" cy="7183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E82AA-F032-4FC2-A28A-F3C84251F695}">
      <dsp:nvSpPr>
        <dsp:cNvPr id="0" name=""/>
        <dsp:cNvSpPr/>
      </dsp:nvSpPr>
      <dsp:spPr>
        <a:xfrm rot="5400000">
          <a:off x="-219711" y="2758704"/>
          <a:ext cx="1464742" cy="1025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3051653"/>
        <a:ext cx="1025319" cy="439423"/>
      </dsp:txXfrm>
    </dsp:sp>
    <dsp:sp modelId="{BAB1A3D0-3DB2-4E1E-88E6-371756C6954B}">
      <dsp:nvSpPr>
        <dsp:cNvPr id="0" name=""/>
        <dsp:cNvSpPr/>
      </dsp:nvSpPr>
      <dsp:spPr>
        <a:xfrm rot="5400000">
          <a:off x="4141074" y="-576761"/>
          <a:ext cx="952082" cy="7183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Осуществляют расчетно-кассовое обслуживание клиентов</a:t>
          </a:r>
          <a:endParaRPr lang="ru-RU" sz="2100" kern="1200" dirty="0"/>
        </a:p>
      </dsp:txBody>
      <dsp:txXfrm rot="-5400000">
        <a:off x="1025320" y="2585470"/>
        <a:ext cx="7137115" cy="859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A68A2-1703-4009-A36E-CCAF68FBE99C}">
      <dsp:nvSpPr>
        <dsp:cNvPr id="0" name=""/>
        <dsp:cNvSpPr/>
      </dsp:nvSpPr>
      <dsp:spPr>
        <a:xfrm>
          <a:off x="0" y="744883"/>
          <a:ext cx="81915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3E220-3A89-444B-8F37-B5F8EE49BAEB}">
      <dsp:nvSpPr>
        <dsp:cNvPr id="0" name=""/>
        <dsp:cNvSpPr/>
      </dsp:nvSpPr>
      <dsp:spPr>
        <a:xfrm>
          <a:off x="409575" y="346363"/>
          <a:ext cx="728465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Осуществляет эмиссию (выпуск) национальной валюты</a:t>
          </a:r>
          <a:endParaRPr lang="ru-RU" sz="2700" kern="1200" dirty="0"/>
        </a:p>
      </dsp:txBody>
      <dsp:txXfrm>
        <a:off x="448483" y="385271"/>
        <a:ext cx="7206835" cy="719224"/>
      </dsp:txXfrm>
    </dsp:sp>
    <dsp:sp modelId="{623AC61B-4C54-452F-BAB2-893440E5FB33}">
      <dsp:nvSpPr>
        <dsp:cNvPr id="0" name=""/>
        <dsp:cNvSpPr/>
      </dsp:nvSpPr>
      <dsp:spPr>
        <a:xfrm>
          <a:off x="0" y="1969604"/>
          <a:ext cx="81915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BD024-D112-4FFC-9E4E-211265CB09A2}">
      <dsp:nvSpPr>
        <dsp:cNvPr id="0" name=""/>
        <dsp:cNvSpPr/>
      </dsp:nvSpPr>
      <dsp:spPr>
        <a:xfrm>
          <a:off x="409575" y="1571083"/>
          <a:ext cx="727375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Поддерживает стабильность национальной валюты</a:t>
          </a:r>
          <a:endParaRPr lang="ru-RU" sz="2700" kern="1200" dirty="0"/>
        </a:p>
      </dsp:txBody>
      <dsp:txXfrm>
        <a:off x="448483" y="1609991"/>
        <a:ext cx="7195941" cy="719224"/>
      </dsp:txXfrm>
    </dsp:sp>
    <dsp:sp modelId="{237AA1EA-6D22-46A5-82F2-7C408A91DDD8}">
      <dsp:nvSpPr>
        <dsp:cNvPr id="0" name=""/>
        <dsp:cNvSpPr/>
      </dsp:nvSpPr>
      <dsp:spPr>
        <a:xfrm>
          <a:off x="0" y="3194324"/>
          <a:ext cx="81915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D236-B2C5-4463-A218-05FA26527365}">
      <dsp:nvSpPr>
        <dsp:cNvPr id="0" name=""/>
        <dsp:cNvSpPr/>
      </dsp:nvSpPr>
      <dsp:spPr>
        <a:xfrm>
          <a:off x="409575" y="2795804"/>
          <a:ext cx="728465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осуществляет общий надзор за деятельностью кредитно-финансовых учреждений страны  и исполнение финансового законодательства</a:t>
          </a:r>
          <a:endParaRPr lang="ru-RU" sz="1800" kern="1200" dirty="0"/>
        </a:p>
      </dsp:txBody>
      <dsp:txXfrm>
        <a:off x="448483" y="2834712"/>
        <a:ext cx="7206835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A68A2-1703-4009-A36E-CCAF68FBE99C}">
      <dsp:nvSpPr>
        <dsp:cNvPr id="0" name=""/>
        <dsp:cNvSpPr/>
      </dsp:nvSpPr>
      <dsp:spPr>
        <a:xfrm>
          <a:off x="0" y="795463"/>
          <a:ext cx="81915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3E220-3A89-444B-8F37-B5F8EE49BAEB}">
      <dsp:nvSpPr>
        <dsp:cNvPr id="0" name=""/>
        <dsp:cNvSpPr/>
      </dsp:nvSpPr>
      <dsp:spPr>
        <a:xfrm>
          <a:off x="409575" y="411703"/>
          <a:ext cx="728465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Предоставляет кредиты коммерческим банкам</a:t>
          </a:r>
          <a:endParaRPr lang="ru-RU" sz="2600" kern="1200" dirty="0"/>
        </a:p>
      </dsp:txBody>
      <dsp:txXfrm>
        <a:off x="447042" y="449170"/>
        <a:ext cx="7209717" cy="692586"/>
      </dsp:txXfrm>
    </dsp:sp>
    <dsp:sp modelId="{623AC61B-4C54-452F-BAB2-893440E5FB33}">
      <dsp:nvSpPr>
        <dsp:cNvPr id="0" name=""/>
        <dsp:cNvSpPr/>
      </dsp:nvSpPr>
      <dsp:spPr>
        <a:xfrm>
          <a:off x="0" y="1974824"/>
          <a:ext cx="81915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BD024-D112-4FFC-9E4E-211265CB09A2}">
      <dsp:nvSpPr>
        <dsp:cNvPr id="0" name=""/>
        <dsp:cNvSpPr/>
      </dsp:nvSpPr>
      <dsp:spPr>
        <a:xfrm>
          <a:off x="409575" y="1591064"/>
          <a:ext cx="727375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Выпускает и погашает государственные ценные бумаги</a:t>
          </a:r>
          <a:endParaRPr lang="ru-RU" sz="2600" kern="1200" dirty="0"/>
        </a:p>
      </dsp:txBody>
      <dsp:txXfrm>
        <a:off x="447042" y="1628531"/>
        <a:ext cx="7198823" cy="692586"/>
      </dsp:txXfrm>
    </dsp:sp>
    <dsp:sp modelId="{237AA1EA-6D22-46A5-82F2-7C408A91DDD8}">
      <dsp:nvSpPr>
        <dsp:cNvPr id="0" name=""/>
        <dsp:cNvSpPr/>
      </dsp:nvSpPr>
      <dsp:spPr>
        <a:xfrm>
          <a:off x="0" y="3154184"/>
          <a:ext cx="81915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D236-B2C5-4463-A218-05FA26527365}">
      <dsp:nvSpPr>
        <dsp:cNvPr id="0" name=""/>
        <dsp:cNvSpPr/>
      </dsp:nvSpPr>
      <dsp:spPr>
        <a:xfrm>
          <a:off x="409575" y="2770424"/>
          <a:ext cx="728465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" tIns="0" rIns="216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счетами правительства, выполняет зарубежные финансовые обязательства</a:t>
          </a:r>
          <a:endParaRPr lang="ru-RU" sz="2000" kern="1200" dirty="0"/>
        </a:p>
      </dsp:txBody>
      <dsp:txXfrm>
        <a:off x="447042" y="2807891"/>
        <a:ext cx="7209717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161CB4-3E59-490A-8589-9A7A2F3D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721229D-C49E-4DF0-A8FB-70F795DD5B34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423E36E-4D49-4DE1-BCE2-3695C28AE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10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9E00A2-81DB-4A1D-93E1-ECECFA4C6CE1}" type="slidenum">
              <a:rPr lang="ru-RU">
                <a:cs typeface="Arial" charset="0"/>
              </a:rPr>
              <a:pPr/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7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43815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cs typeface="+mn-cs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67600" y="6448425"/>
            <a:ext cx="12192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71700" y="6270625"/>
            <a:ext cx="2297113" cy="24447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461125"/>
            <a:ext cx="457200" cy="24447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7B42A6-AAFE-4CB3-BD55-C595F73EF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4E3-9397-4472-AD81-BBA7EB444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6663-2DCF-4171-B9D3-E7DE0CE81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595D-1F67-4F89-A13E-BA65C9FD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7F10-25A4-45A9-A898-15BA1570B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1301-2280-4470-867C-3B281BD0C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5980-2FE9-4F84-AA9D-3C3CD17C0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A13A-AC9A-454F-984F-CCB22B05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4EBF-634A-441F-B77A-7DB405318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53DA-A794-46CB-B8C8-E8B2ADA3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E6EF-C735-47C3-9FB5-BC895D7A1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F2F69-20AF-44CE-9352-33A0CCDD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/>
        </p:nvGraphicFramePr>
        <p:xfrm>
          <a:off x="0" y="409575"/>
          <a:ext cx="9144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Image" r:id="rId15" imgW="12952381" imgH="2717460" progId="">
                  <p:embed/>
                </p:oleObj>
              </mc:Choice>
              <mc:Fallback>
                <p:oleObj name="Image" r:id="rId15" imgW="12952381" imgH="271746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575"/>
                        <a:ext cx="91440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730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34200" y="228600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861BBD59-5069-4D36-83B2-0F3D5E3B2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704850"/>
            <a:ext cx="563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24" name="Picture 94" descr="p16ss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0" y="152400"/>
            <a:ext cx="17065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523875" y="5175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+mn-cs"/>
              </a:rPr>
              <a:t>LOGO</a:t>
            </a:r>
          </a:p>
        </p:txBody>
      </p:sp>
      <p:pic>
        <p:nvPicPr>
          <p:cNvPr id="1126" name="Picture 95" descr="p16_s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590550"/>
            <a:ext cx="2428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" name="Picture 96" descr="p16_s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76400" y="609600"/>
            <a:ext cx="228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ru-RU" sz="3600" b="1" smtClean="0"/>
              <a:t>Задание на соответствие: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mtClean="0"/>
              <a:t>                 А….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mtClean="0"/>
              <a:t>                 Б….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mtClean="0"/>
              <a:t>                 В….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Функции Центрального банка Российской Федерации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2636912"/>
          <a:ext cx="81915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www.themegallery.com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175" y="1412875"/>
            <a:ext cx="4826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Центральный банк </a:t>
            </a:r>
          </a:p>
          <a:p>
            <a:pPr>
              <a:defRPr/>
            </a:pPr>
            <a:r>
              <a:rPr lang="ru-RU" smtClean="0">
                <a:cs typeface="+mn-cs"/>
              </a:rPr>
              <a:t>является </a:t>
            </a:r>
            <a:r>
              <a:rPr lang="ru-RU" dirty="0" smtClean="0">
                <a:cs typeface="+mn-cs"/>
              </a:rPr>
              <a:t>главным финансовым  учреждением страны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Функции Центрального банка Российской Федерации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2636912"/>
          <a:ext cx="81915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www.themegallery.com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13" y="1412875"/>
            <a:ext cx="84248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Центральный банк </a:t>
            </a:r>
          </a:p>
          <a:p>
            <a:pPr>
              <a:defRPr/>
            </a:pPr>
            <a:r>
              <a:rPr lang="ru-RU" dirty="0">
                <a:cs typeface="+mn-cs"/>
              </a:rPr>
              <a:t>Подотчетен Государственной Думе Российской Федерации, которая назначает его Председателя по представлению Президента России, и независим от исполнительных и распорядительных органов государственной власти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1750"/>
            <a:ext cx="5522913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3789363"/>
            <a:ext cx="5364163" cy="315118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В России Центральный банк считается экономически независимым учреждением и даже имеет право предлагать на рассмотрение парламента новые законы.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692150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Эльви́ра  Набиу́ллина -председатель Центрального банка Российской Федерации (Банка России) с 24 июня 2013 года</a:t>
            </a:r>
          </a:p>
          <a:p>
            <a:endParaRPr lang="ru-RU" b="1" smtClean="0"/>
          </a:p>
          <a:p>
            <a:endParaRPr lang="ru-RU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924175"/>
            <a:ext cx="28082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ижний колонтитул 3"/>
          <p:cNvSpPr txBox="1">
            <a:spLocks noGrp="1"/>
          </p:cNvSpPr>
          <p:nvPr/>
        </p:nvSpPr>
        <p:spPr bwMode="gray">
          <a:xfrm>
            <a:off x="6934200" y="228600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b="1">
                <a:solidFill>
                  <a:schemeClr val="tx2"/>
                </a:solidFill>
              </a:rPr>
              <a:t>www.themegallery.com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smtClean="0"/>
              <a:t>Другие финансовые институты</a:t>
            </a:r>
            <a:endParaRPr lang="en-US" sz="2400" smtClean="0"/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323850" y="2852738"/>
            <a:ext cx="2881313" cy="2663825"/>
            <a:chOff x="204" y="1797"/>
            <a:chExt cx="1815" cy="1678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gray">
            <a:xfrm>
              <a:off x="204" y="2931"/>
              <a:ext cx="1779" cy="544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Межотраслевые</a:t>
              </a:r>
            </a:p>
          </p:txBody>
        </p:sp>
        <p:sp>
          <p:nvSpPr>
            <p:cNvPr id="52230" name="AutoShape 6"/>
            <p:cNvSpPr>
              <a:spLocks noChangeArrowheads="1"/>
            </p:cNvSpPr>
            <p:nvPr/>
          </p:nvSpPr>
          <p:spPr bwMode="gray">
            <a:xfrm>
              <a:off x="204" y="1797"/>
              <a:ext cx="1815" cy="557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 Отраслевые</a:t>
              </a:r>
            </a:p>
          </p:txBody>
        </p:sp>
      </p:grpSp>
      <p:grpSp>
        <p:nvGrpSpPr>
          <p:cNvPr id="52231" name="Group 11"/>
          <p:cNvGrpSpPr>
            <a:grpSpLocks/>
          </p:cNvGrpSpPr>
          <p:nvPr/>
        </p:nvGrpSpPr>
        <p:grpSpPr bwMode="auto">
          <a:xfrm>
            <a:off x="5940425" y="2924175"/>
            <a:ext cx="2879725" cy="2590800"/>
            <a:chOff x="3742" y="1798"/>
            <a:chExt cx="1814" cy="1632"/>
          </a:xfrm>
        </p:grpSpPr>
        <p:sp>
          <p:nvSpPr>
            <p:cNvPr id="69644" name="AutoShape 12"/>
            <p:cNvSpPr>
              <a:spLocks noChangeArrowheads="1"/>
            </p:cNvSpPr>
            <p:nvPr/>
          </p:nvSpPr>
          <p:spPr bwMode="gray">
            <a:xfrm>
              <a:off x="3788" y="2886"/>
              <a:ext cx="1633" cy="544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1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r>
                <a:rPr lang="ru-RU">
                  <a:solidFill>
                    <a:schemeClr val="bg1"/>
                  </a:solidFill>
                </a:rPr>
                <a:t>Фондовые биржи</a:t>
              </a:r>
            </a:p>
          </p:txBody>
        </p:sp>
        <p:sp>
          <p:nvSpPr>
            <p:cNvPr id="52233" name="AutoShape 15"/>
            <p:cNvSpPr>
              <a:spLocks noChangeArrowheads="1"/>
            </p:cNvSpPr>
            <p:nvPr/>
          </p:nvSpPr>
          <p:spPr bwMode="gray">
            <a:xfrm>
              <a:off x="3742" y="1798"/>
              <a:ext cx="1814" cy="544"/>
            </a:xfrm>
            <a:prstGeom prst="roundRect">
              <a:avLst>
                <a:gd name="adj" fmla="val 17509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Межгосударственные </a:t>
              </a:r>
            </a:p>
            <a:p>
              <a:pPr algn="ctr"/>
              <a:r>
                <a:rPr lang="ru-RU">
                  <a:solidFill>
                    <a:schemeClr val="bg1"/>
                  </a:solidFill>
                </a:rPr>
                <a:t>Финансово-кредитные</a:t>
              </a:r>
            </a:p>
            <a:p>
              <a:pPr algn="ctr"/>
              <a:r>
                <a:rPr lang="ru-RU">
                  <a:solidFill>
                    <a:schemeClr val="bg1"/>
                  </a:solidFill>
                </a:rPr>
                <a:t>институты</a:t>
              </a:r>
            </a:p>
          </p:txBody>
        </p:sp>
      </p:grpSp>
      <p:grpSp>
        <p:nvGrpSpPr>
          <p:cNvPr id="52234" name="Group 20"/>
          <p:cNvGrpSpPr>
            <a:grpSpLocks/>
          </p:cNvGrpSpPr>
          <p:nvPr/>
        </p:nvGrpSpPr>
        <p:grpSpPr bwMode="auto">
          <a:xfrm>
            <a:off x="3059113" y="2852738"/>
            <a:ext cx="3095625" cy="3757612"/>
            <a:chOff x="1917" y="1779"/>
            <a:chExt cx="1950" cy="3501"/>
          </a:xfrm>
        </p:grpSpPr>
        <p:sp>
          <p:nvSpPr>
            <p:cNvPr id="69653" name="AutoShape 21"/>
            <p:cNvSpPr>
              <a:spLocks noChangeArrowheads="1"/>
            </p:cNvSpPr>
            <p:nvPr/>
          </p:nvSpPr>
          <p:spPr bwMode="gray">
            <a:xfrm>
              <a:off x="1917" y="4530"/>
              <a:ext cx="1950" cy="750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hlink">
                    <a:gamma/>
                    <a:shade val="60784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Страховые компании</a:t>
              </a:r>
            </a:p>
          </p:txBody>
        </p:sp>
        <p:sp>
          <p:nvSpPr>
            <p:cNvPr id="52236" name="AutoShape 23"/>
            <p:cNvSpPr>
              <a:spLocks noChangeArrowheads="1"/>
            </p:cNvSpPr>
            <p:nvPr/>
          </p:nvSpPr>
          <p:spPr bwMode="gray">
            <a:xfrm>
              <a:off x="2325" y="1779"/>
              <a:ext cx="1088" cy="1248"/>
            </a:xfrm>
            <a:prstGeom prst="roundRect">
              <a:avLst>
                <a:gd name="adj" fmla="val 17509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Финансовые </a:t>
              </a:r>
            </a:p>
            <a:p>
              <a:pPr algn="ctr"/>
              <a:r>
                <a:rPr lang="ru-RU" sz="2400"/>
                <a:t>институты</a:t>
              </a: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395288" y="1628775"/>
            <a:ext cx="828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Финансово-кредитные учреждения накапливают свободные денежные средства и предоставляют их тем , кто в них нуждается.</a:t>
            </a:r>
          </a:p>
        </p:txBody>
      </p:sp>
      <p:cxnSp>
        <p:nvCxnSpPr>
          <p:cNvPr id="33" name="Прямая со стрелкой 32"/>
          <p:cNvCxnSpPr>
            <a:stCxn id="52236" idx="2"/>
            <a:endCxn id="69653" idx="0"/>
          </p:cNvCxnSpPr>
          <p:nvPr/>
        </p:nvCxnSpPr>
        <p:spPr>
          <a:xfrm>
            <a:off x="4572000" y="4192588"/>
            <a:ext cx="34925" cy="161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2236" idx="2"/>
            <a:endCxn id="0" idx="3"/>
          </p:cNvCxnSpPr>
          <p:nvPr/>
        </p:nvCxnSpPr>
        <p:spPr>
          <a:xfrm flipH="1">
            <a:off x="3148013" y="4192588"/>
            <a:ext cx="1423987" cy="892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2236" idx="2"/>
            <a:endCxn id="69644" idx="1"/>
          </p:cNvCxnSpPr>
          <p:nvPr/>
        </p:nvCxnSpPr>
        <p:spPr>
          <a:xfrm>
            <a:off x="4570413" y="4192588"/>
            <a:ext cx="1443037" cy="89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2236" idx="1"/>
          </p:cNvCxnSpPr>
          <p:nvPr/>
        </p:nvCxnSpPr>
        <p:spPr>
          <a:xfrm flipH="1" flipV="1">
            <a:off x="3132138" y="3500438"/>
            <a:ext cx="576262" cy="22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2236" idx="3"/>
          </p:cNvCxnSpPr>
          <p:nvPr/>
        </p:nvCxnSpPr>
        <p:spPr>
          <a:xfrm flipV="1">
            <a:off x="5435600" y="3500438"/>
            <a:ext cx="504825" cy="22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43" name="Group 3"/>
          <p:cNvGrpSpPr>
            <a:grpSpLocks/>
          </p:cNvGrpSpPr>
          <p:nvPr/>
        </p:nvGrpSpPr>
        <p:grpSpPr bwMode="auto">
          <a:xfrm>
            <a:off x="323850" y="2852738"/>
            <a:ext cx="2881313" cy="2663825"/>
            <a:chOff x="204" y="1797"/>
            <a:chExt cx="1815" cy="1678"/>
          </a:xfrm>
        </p:grpSpPr>
        <p:sp>
          <p:nvSpPr>
            <p:cNvPr id="69636" name="AutoShape 4"/>
            <p:cNvSpPr>
              <a:spLocks noChangeArrowheads="1"/>
            </p:cNvSpPr>
            <p:nvPr/>
          </p:nvSpPr>
          <p:spPr bwMode="gray">
            <a:xfrm>
              <a:off x="204" y="2931"/>
              <a:ext cx="1779" cy="544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Инвестиционные компании</a:t>
              </a:r>
            </a:p>
          </p:txBody>
        </p:sp>
        <p:sp>
          <p:nvSpPr>
            <p:cNvPr id="52245" name="AutoShape 6"/>
            <p:cNvSpPr>
              <a:spLocks noChangeArrowheads="1"/>
            </p:cNvSpPr>
            <p:nvPr/>
          </p:nvSpPr>
          <p:spPr bwMode="gray">
            <a:xfrm>
              <a:off x="204" y="1797"/>
              <a:ext cx="1815" cy="557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Пенсионный фонд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Группам подготовить проекты в виде презентаций по темам на выбор: </a:t>
            </a:r>
            <a:r>
              <a:rPr lang="ru-RU" dirty="0" smtClean="0"/>
              <a:t> </a:t>
            </a:r>
            <a:r>
              <a:rPr lang="ru-RU" dirty="0" smtClean="0"/>
              <a:t>«Банковская система страны», «Другие финансовые институты», «Проблемы российской банковской системы», или, используя сайт Центробанка Р.Ф., на примере любой купюры охарактеризовать уровень ее защиты от подделки.</a:t>
            </a:r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000" smtClean="0"/>
              <a:t>Задание с использованием терминов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Экономическая политика; </a:t>
            </a:r>
          </a:p>
          <a:p>
            <a:r>
              <a:rPr lang="ru-RU" smtClean="0"/>
              <a:t>общественные блага;</a:t>
            </a:r>
          </a:p>
          <a:p>
            <a:r>
              <a:rPr lang="ru-RU" smtClean="0"/>
              <a:t> прямое регулирование экономики; </a:t>
            </a:r>
          </a:p>
          <a:p>
            <a:r>
              <a:rPr lang="ru-RU" smtClean="0"/>
              <a:t>государственный бюджет;</a:t>
            </a:r>
          </a:p>
          <a:p>
            <a:r>
              <a:rPr lang="ru-RU" smtClean="0"/>
              <a:t> косвенное регулирование экономики;</a:t>
            </a:r>
          </a:p>
          <a:p>
            <a:r>
              <a:rPr lang="ru-RU" smtClean="0"/>
              <a:t> налоги;</a:t>
            </a:r>
          </a:p>
          <a:p>
            <a:r>
              <a:rPr lang="ru-RU" smtClean="0"/>
              <a:t> фискальная политика;</a:t>
            </a:r>
          </a:p>
          <a:p>
            <a:r>
              <a:rPr lang="ru-RU" smtClean="0"/>
              <a:t> дефицит бюджета;</a:t>
            </a:r>
          </a:p>
          <a:p>
            <a:r>
              <a:rPr lang="ru-RU" smtClean="0"/>
              <a:t> монетарная политика; </a:t>
            </a:r>
          </a:p>
          <a:p>
            <a:r>
              <a:rPr lang="ru-RU" smtClean="0"/>
              <a:t>профицит бюджета.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r>
              <a:rPr lang="ru-RU" sz="3600" smtClean="0"/>
              <a:t>Финансы в экономике</a:t>
            </a:r>
            <a:endParaRPr lang="en-US" sz="6600" smtClean="0"/>
          </a:p>
        </p:txBody>
      </p:sp>
      <p:pic>
        <p:nvPicPr>
          <p:cNvPr id="20482" name="Picture 16" descr="p16_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671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7" descr="p16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06700"/>
            <a:ext cx="635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/>
              <a:t>Рейтинг ведущих банков России</a:t>
            </a:r>
            <a:endParaRPr lang="ru-RU" sz="3200" dirty="0"/>
          </a:p>
        </p:txBody>
      </p:sp>
      <p:graphicFrame>
        <p:nvGraphicFramePr>
          <p:cNvPr id="24655" name="Group 79"/>
          <p:cNvGraphicFramePr>
            <a:graphicFrameLocks noGrp="1"/>
          </p:cNvGraphicFramePr>
          <p:nvPr>
            <p:ph idx="1"/>
          </p:nvPr>
        </p:nvGraphicFramePr>
        <p:xfrm>
          <a:off x="533400" y="1631950"/>
          <a:ext cx="8191500" cy="5043810"/>
        </p:xfrm>
        <a:graphic>
          <a:graphicData uri="http://schemas.openxmlformats.org/drawingml/2006/table">
            <a:tbl>
              <a:tblPr/>
              <a:tblGrid>
                <a:gridCol w="942975"/>
                <a:gridCol w="2333625"/>
                <a:gridCol w="1638300"/>
                <a:gridCol w="1638300"/>
                <a:gridCol w="163830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по активам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Банк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надежность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Активы млрд.руб.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физ.лиц млрд.руб.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Сбербанк 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10 427,1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5 523,3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Банк ВТБ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Газпромбанк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2 385,4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Россельхозбанк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Банк Москвы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1 205,5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Банк ВТБ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1 170,2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Альфа-банк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Юникредит банк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Росбанк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5CC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Райффайзенбанк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BE7"/>
                    </a:solidFill>
                  </a:tcPr>
                </a:tc>
              </a:tr>
            </a:tbl>
          </a:graphicData>
        </a:graphic>
      </p:graphicFrame>
      <p:sp>
        <p:nvSpPr>
          <p:cNvPr id="24652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Банковская система</a:t>
            </a:r>
            <a:endParaRPr lang="en-US" dirty="0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1447800" y="1981200"/>
            <a:ext cx="6248400" cy="4114800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704138" cy="70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66"/>
                </a:solidFill>
              </a:rPr>
              <a:t>Создателем двухуровневой системы считается Великобритания</a:t>
            </a:r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gray">
          <a:xfrm>
            <a:off x="2438400" y="3238500"/>
            <a:ext cx="4267200" cy="3086100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5638800" y="4708525"/>
            <a:ext cx="2438400" cy="1616075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3419475" y="4724400"/>
            <a:ext cx="2286000" cy="1543050"/>
            <a:chOff x="1470" y="3035"/>
            <a:chExt cx="1440" cy="1008"/>
          </a:xfrm>
        </p:grpSpPr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1470" y="3035"/>
              <a:ext cx="1440" cy="1008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5617" name="Text Box 9"/>
            <p:cNvSpPr txBox="1">
              <a:spLocks noChangeArrowheads="1"/>
            </p:cNvSpPr>
            <p:nvPr/>
          </p:nvSpPr>
          <p:spPr bwMode="gray">
            <a:xfrm>
              <a:off x="1788" y="3411"/>
              <a:ext cx="557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/>
                <a:t>клиент</a:t>
              </a:r>
              <a:endParaRPr lang="en-US" sz="1600" b="1"/>
            </a:p>
          </p:txBody>
        </p:sp>
      </p:grpSp>
      <p:sp>
        <p:nvSpPr>
          <p:cNvPr id="25607" name="Text Box 10"/>
          <p:cNvSpPr txBox="1">
            <a:spLocks noChangeArrowheads="1"/>
          </p:cNvSpPr>
          <p:nvPr/>
        </p:nvSpPr>
        <p:spPr bwMode="gray">
          <a:xfrm>
            <a:off x="6372225" y="5373688"/>
            <a:ext cx="88423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/>
              <a:t>клиент</a:t>
            </a:r>
            <a:endParaRPr lang="en-US" sz="1600" b="1"/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gray">
          <a:xfrm>
            <a:off x="3140075" y="4113213"/>
            <a:ext cx="28384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FFFF"/>
                </a:solidFill>
              </a:rPr>
              <a:t>Коммерческие банки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gray">
          <a:xfrm>
            <a:off x="3255963" y="2376488"/>
            <a:ext cx="26066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FFFF"/>
                </a:solidFill>
              </a:rPr>
              <a:t>Центральный банк</a:t>
            </a:r>
            <a:endParaRPr lang="en-US" sz="2000" b="1">
              <a:solidFill>
                <a:srgbClr val="FFFFFF"/>
              </a:solidFill>
            </a:endParaRPr>
          </a:p>
        </p:txBody>
      </p:sp>
      <p:grpSp>
        <p:nvGrpSpPr>
          <p:cNvPr id="25610" name="Group 13"/>
          <p:cNvGrpSpPr>
            <a:grpSpLocks/>
          </p:cNvGrpSpPr>
          <p:nvPr/>
        </p:nvGrpSpPr>
        <p:grpSpPr bwMode="auto">
          <a:xfrm>
            <a:off x="1123950" y="4752975"/>
            <a:ext cx="2286000" cy="1543050"/>
            <a:chOff x="1440" y="3000"/>
            <a:chExt cx="1440" cy="1008"/>
          </a:xfrm>
        </p:grpSpPr>
        <p:sp>
          <p:nvSpPr>
            <p:cNvPr id="79886" name="AutoShape 14"/>
            <p:cNvSpPr>
              <a:spLocks noChangeArrowheads="1"/>
            </p:cNvSpPr>
            <p:nvPr/>
          </p:nvSpPr>
          <p:spPr bwMode="gray">
            <a:xfrm>
              <a:off x="1440" y="3000"/>
              <a:ext cx="1440" cy="1008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gray">
            <a:xfrm>
              <a:off x="1888" y="3405"/>
              <a:ext cx="557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/>
                <a:t>клиент</a:t>
              </a:r>
              <a:endParaRPr lang="en-US" sz="1600" b="1"/>
            </a:p>
          </p:txBody>
        </p:sp>
      </p:grp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3059113" y="6237288"/>
            <a:ext cx="2846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(фирмы и частные лица)</a:t>
            </a: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539750" y="2349500"/>
            <a:ext cx="1308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1 уровень</a:t>
            </a:r>
          </a:p>
        </p:txBody>
      </p: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684213" y="4292600"/>
            <a:ext cx="1243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www.themegallery.com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Банки и их функции</a:t>
            </a:r>
            <a:endParaRPr lang="en-US" sz="2400" dirty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323850" y="2852738"/>
            <a:ext cx="2881313" cy="2663825"/>
            <a:chOff x="204" y="1797"/>
            <a:chExt cx="1815" cy="1678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gray">
            <a:xfrm>
              <a:off x="204" y="2931"/>
              <a:ext cx="1779" cy="544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Межотраслевые</a:t>
              </a:r>
            </a:p>
          </p:txBody>
        </p:sp>
        <p:sp>
          <p:nvSpPr>
            <p:cNvPr id="27665" name="AutoShape 6"/>
            <p:cNvSpPr>
              <a:spLocks noChangeArrowheads="1"/>
            </p:cNvSpPr>
            <p:nvPr/>
          </p:nvSpPr>
          <p:spPr bwMode="gray">
            <a:xfrm>
              <a:off x="204" y="1797"/>
              <a:ext cx="1815" cy="557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 Отраслевые</a:t>
              </a:r>
            </a:p>
          </p:txBody>
        </p:sp>
      </p:grpSp>
      <p:grpSp>
        <p:nvGrpSpPr>
          <p:cNvPr id="27652" name="Group 11"/>
          <p:cNvGrpSpPr>
            <a:grpSpLocks/>
          </p:cNvGrpSpPr>
          <p:nvPr/>
        </p:nvGrpSpPr>
        <p:grpSpPr bwMode="auto">
          <a:xfrm>
            <a:off x="5940425" y="2924175"/>
            <a:ext cx="2879725" cy="2590800"/>
            <a:chOff x="3742" y="1798"/>
            <a:chExt cx="1814" cy="1632"/>
          </a:xfrm>
        </p:grpSpPr>
        <p:sp>
          <p:nvSpPr>
            <p:cNvPr id="69644" name="AutoShape 12"/>
            <p:cNvSpPr>
              <a:spLocks noChangeArrowheads="1"/>
            </p:cNvSpPr>
            <p:nvPr/>
          </p:nvSpPr>
          <p:spPr bwMode="gray">
            <a:xfrm>
              <a:off x="3788" y="2886"/>
              <a:ext cx="1633" cy="544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1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solidFill>
                    <a:schemeClr val="bg1"/>
                  </a:solidFill>
                  <a:cs typeface="+mn-cs"/>
                </a:rPr>
                <a:t>Межгосударственный </a:t>
              </a:r>
            </a:p>
          </p:txBody>
        </p:sp>
        <p:sp>
          <p:nvSpPr>
            <p:cNvPr id="27663" name="AutoShape 15"/>
            <p:cNvSpPr>
              <a:spLocks noChangeArrowheads="1"/>
            </p:cNvSpPr>
            <p:nvPr/>
          </p:nvSpPr>
          <p:spPr bwMode="gray">
            <a:xfrm>
              <a:off x="3742" y="1798"/>
              <a:ext cx="1814" cy="544"/>
            </a:xfrm>
            <a:prstGeom prst="roundRect">
              <a:avLst>
                <a:gd name="adj" fmla="val 17509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Региональные</a:t>
              </a:r>
            </a:p>
          </p:txBody>
        </p:sp>
      </p:grpSp>
      <p:grpSp>
        <p:nvGrpSpPr>
          <p:cNvPr id="27653" name="Group 20"/>
          <p:cNvGrpSpPr>
            <a:grpSpLocks/>
          </p:cNvGrpSpPr>
          <p:nvPr/>
        </p:nvGrpSpPr>
        <p:grpSpPr bwMode="auto">
          <a:xfrm>
            <a:off x="3059113" y="2852738"/>
            <a:ext cx="3095625" cy="3757612"/>
            <a:chOff x="1917" y="1779"/>
            <a:chExt cx="1950" cy="3501"/>
          </a:xfrm>
        </p:grpSpPr>
        <p:sp>
          <p:nvSpPr>
            <p:cNvPr id="69653" name="AutoShape 21"/>
            <p:cNvSpPr>
              <a:spLocks noChangeArrowheads="1"/>
            </p:cNvSpPr>
            <p:nvPr/>
          </p:nvSpPr>
          <p:spPr bwMode="gray">
            <a:xfrm>
              <a:off x="1917" y="4530"/>
              <a:ext cx="1950" cy="750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hlink">
                    <a:gamma/>
                    <a:shade val="60784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cs typeface="+mn-cs"/>
                </a:rPr>
                <a:t>Смешанный</a:t>
              </a:r>
            </a:p>
          </p:txBody>
        </p:sp>
        <p:sp>
          <p:nvSpPr>
            <p:cNvPr id="27661" name="AutoShape 23"/>
            <p:cNvSpPr>
              <a:spLocks noChangeArrowheads="1"/>
            </p:cNvSpPr>
            <p:nvPr/>
          </p:nvSpPr>
          <p:spPr bwMode="gray">
            <a:xfrm>
              <a:off x="2325" y="1779"/>
              <a:ext cx="1088" cy="1248"/>
            </a:xfrm>
            <a:prstGeom prst="roundRect">
              <a:avLst>
                <a:gd name="adj" fmla="val 17509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Банк</a:t>
              </a:r>
              <a:endParaRPr lang="ru-RU" sz="1200"/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395288" y="1628775"/>
            <a:ext cx="828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Банк- это финансовая организация, которая производит, хранит,</a:t>
            </a:r>
          </a:p>
          <a:p>
            <a:pPr algn="ctr">
              <a:defRPr/>
            </a:pPr>
            <a:r>
              <a:rPr lang="ru-RU" dirty="0"/>
              <a:t>распределяет, обменивает и контролирует денежные средства и </a:t>
            </a:r>
          </a:p>
          <a:p>
            <a:pPr algn="ctr">
              <a:defRPr/>
            </a:pPr>
            <a:r>
              <a:rPr lang="ru-RU" dirty="0"/>
              <a:t>обращение денег и ценных бумаг</a:t>
            </a:r>
          </a:p>
        </p:txBody>
      </p:sp>
      <p:cxnSp>
        <p:nvCxnSpPr>
          <p:cNvPr id="33" name="Прямая со стрелкой 32"/>
          <p:cNvCxnSpPr>
            <a:stCxn id="27661" idx="2"/>
            <a:endCxn id="69653" idx="0"/>
          </p:cNvCxnSpPr>
          <p:nvPr/>
        </p:nvCxnSpPr>
        <p:spPr>
          <a:xfrm>
            <a:off x="4572000" y="4192588"/>
            <a:ext cx="34925" cy="161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7661" idx="2"/>
            <a:endCxn id="0" idx="3"/>
          </p:cNvCxnSpPr>
          <p:nvPr/>
        </p:nvCxnSpPr>
        <p:spPr>
          <a:xfrm flipH="1">
            <a:off x="3148013" y="4192588"/>
            <a:ext cx="1423987" cy="892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7661" idx="2"/>
            <a:endCxn id="69644" idx="1"/>
          </p:cNvCxnSpPr>
          <p:nvPr/>
        </p:nvCxnSpPr>
        <p:spPr>
          <a:xfrm>
            <a:off x="4570413" y="4192588"/>
            <a:ext cx="1443037" cy="89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7661" idx="1"/>
          </p:cNvCxnSpPr>
          <p:nvPr/>
        </p:nvCxnSpPr>
        <p:spPr>
          <a:xfrm flipH="1" flipV="1">
            <a:off x="3132138" y="3500438"/>
            <a:ext cx="576262" cy="22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7661" idx="3"/>
          </p:cNvCxnSpPr>
          <p:nvPr/>
        </p:nvCxnSpPr>
        <p:spPr>
          <a:xfrm flipV="1">
            <a:off x="5435600" y="3500438"/>
            <a:ext cx="504825" cy="22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7" name="Group 3"/>
          <p:cNvGrpSpPr>
            <a:grpSpLocks/>
          </p:cNvGrpSpPr>
          <p:nvPr/>
        </p:nvGrpSpPr>
        <p:grpSpPr bwMode="auto">
          <a:xfrm>
            <a:off x="323850" y="2852738"/>
            <a:ext cx="2881313" cy="2663825"/>
            <a:chOff x="204" y="1797"/>
            <a:chExt cx="1815" cy="1678"/>
          </a:xfrm>
        </p:grpSpPr>
        <p:sp>
          <p:nvSpPr>
            <p:cNvPr id="69636" name="AutoShape 4"/>
            <p:cNvSpPr>
              <a:spLocks noChangeArrowheads="1"/>
            </p:cNvSpPr>
            <p:nvPr/>
          </p:nvSpPr>
          <p:spPr bwMode="gray">
            <a:xfrm>
              <a:off x="204" y="2931"/>
              <a:ext cx="1779" cy="544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Межотраслевые</a:t>
              </a:r>
            </a:p>
          </p:txBody>
        </p:sp>
        <p:sp>
          <p:nvSpPr>
            <p:cNvPr id="27669" name="AutoShape 6"/>
            <p:cNvSpPr>
              <a:spLocks noChangeArrowheads="1"/>
            </p:cNvSpPr>
            <p:nvPr/>
          </p:nvSpPr>
          <p:spPr bwMode="gray">
            <a:xfrm>
              <a:off x="204" y="1797"/>
              <a:ext cx="1815" cy="557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 Отраслевые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Коммерческие банки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Универсальные банки, занимающиеся непосредственным кредитованием всех субъектов экономики, в том числе предпринимательства.</a:t>
            </a:r>
          </a:p>
        </p:txBody>
      </p:sp>
      <p:sp>
        <p:nvSpPr>
          <p:cNvPr id="28675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www.themegallery.com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2852936"/>
          <a:ext cx="8208912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76375" y="4365625"/>
            <a:ext cx="69119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100"/>
              <a:t> Кредитуют предприятия, государство, население.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200" smtClean="0"/>
              <a:t>Прибыль коммерческого банка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4800" b="1" smtClean="0"/>
          </a:p>
          <a:p>
            <a:r>
              <a:rPr lang="ru-RU" sz="4800" b="1" smtClean="0"/>
              <a:t>Банковская прибыль = % кредита</a:t>
            </a:r>
            <a:r>
              <a:rPr lang="en-US" sz="4800" b="1" smtClean="0"/>
              <a:t>&gt;</a:t>
            </a:r>
            <a:r>
              <a:rPr lang="ru-RU" sz="4800" b="1" smtClean="0"/>
              <a:t>% вклада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/>
              <a:t>Роль Центрального банка в регулировании кредитно-денежной системы страны</a:t>
            </a:r>
            <a:endParaRPr lang="en-US" sz="2000" dirty="0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gray">
          <a:xfrm>
            <a:off x="1143000" y="19812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gray">
          <a:xfrm>
            <a:off x="1447800" y="22860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gray">
          <a:xfrm>
            <a:off x="3852863" y="2311400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/>
              <a:t>Выпуск наличных денег (?)</a:t>
            </a:r>
            <a:endParaRPr lang="en-US" b="1"/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gray">
          <a:xfrm>
            <a:off x="4211638" y="2997200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/>
              <a:t>«Банк банков» (?)</a:t>
            </a:r>
            <a:endParaRPr lang="en-US" b="1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gray">
          <a:xfrm>
            <a:off x="4449763" y="3633788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/>
              <a:t>«Банкир правительства» (?)</a:t>
            </a:r>
            <a:endParaRPr lang="en-US" b="1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gray">
          <a:xfrm>
            <a:off x="4183063" y="429418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/>
              <a:t>Регулирование денежно-кредитной массы (?)_</a:t>
            </a:r>
            <a:endParaRPr lang="en-US" sz="1400" b="1"/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gray">
          <a:xfrm>
            <a:off x="3851275" y="494188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/>
              <a:t>Контроль за деятельностью</a:t>
            </a:r>
          </a:p>
          <a:p>
            <a:pPr algn="ctr" eaLnBrk="0" hangingPunct="0"/>
            <a:r>
              <a:rPr lang="ru-RU" sz="1400" b="1"/>
              <a:t> коммерческих банков(?)</a:t>
            </a:r>
            <a:endParaRPr lang="en-US" sz="1400" b="1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gray">
          <a:xfrm>
            <a:off x="2268538" y="3357563"/>
            <a:ext cx="152241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ЦБ</a:t>
            </a: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1754" name="TextBox 12"/>
          <p:cNvSpPr txBox="1">
            <a:spLocks noChangeArrowheads="1"/>
          </p:cNvSpPr>
          <p:nvPr/>
        </p:nvSpPr>
        <p:spPr bwMode="auto">
          <a:xfrm>
            <a:off x="323850" y="5805488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ЦБ не ведет операции с фирмами или гражданами и имеет дело только</a:t>
            </a:r>
          </a:p>
          <a:p>
            <a:r>
              <a:rPr lang="ru-RU"/>
              <a:t> с банками внутри страны и за её рубежом.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Тема Offic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</Template>
  <TotalTime>372</TotalTime>
  <Words>518</Words>
  <Application>Microsoft Office PowerPoint</Application>
  <PresentationFormat>Экран (4:3)</PresentationFormat>
  <Paragraphs>155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Biz</vt:lpstr>
      <vt:lpstr>Image</vt:lpstr>
      <vt:lpstr>Презентация PowerPoint</vt:lpstr>
      <vt:lpstr>Задание с использованием терминов</vt:lpstr>
      <vt:lpstr>Финансы в экономике</vt:lpstr>
      <vt:lpstr>Рейтинг ведущих банков России</vt:lpstr>
      <vt:lpstr>Банковская система</vt:lpstr>
      <vt:lpstr>Банки и их функции</vt:lpstr>
      <vt:lpstr>Коммерческие банки</vt:lpstr>
      <vt:lpstr>Прибыль коммерческого банка</vt:lpstr>
      <vt:lpstr>Роль Центрального банка в регулировании кредитно-денежной системы страны</vt:lpstr>
      <vt:lpstr>Функции Центрального банка Российской Федерации</vt:lpstr>
      <vt:lpstr>Функции Центрального банка Российской Федерации</vt:lpstr>
      <vt:lpstr>Презентация PowerPoint</vt:lpstr>
      <vt:lpstr>Презентация PowerPoint</vt:lpstr>
      <vt:lpstr>Другие финансовые институты</vt:lpstr>
      <vt:lpstr>Домашнее задание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Банковская система. Инструменты денежно-кредитной политики</dc:title>
  <dc:creator>Мама</dc:creator>
  <dc:description>http://o5-5.ru - Опять пять! Коллекция презентаций. Шаблоны Powerpoint</dc:description>
  <cp:lastModifiedBy>User</cp:lastModifiedBy>
  <cp:revision>23</cp:revision>
  <dcterms:created xsi:type="dcterms:W3CDTF">2014-04-27T12:28:55Z</dcterms:created>
  <dcterms:modified xsi:type="dcterms:W3CDTF">2016-01-17T11:02:07Z</dcterms:modified>
</cp:coreProperties>
</file>